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slides/slide29.xml" ContentType="application/vnd.openxmlformats-officedocument.presentationml.slide+xml"/>
  <Override PartName="/ppt/notesSlides/notesSlide13.xml" ContentType="application/vnd.openxmlformats-officedocument.presentationml.notes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ppt/notesSlides/notesSlide14.xml" ContentType="application/vnd.openxmlformats-officedocument.presentationml.notes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41"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notesMaster" Target="notesMasters/notesMaster1.xml"/><Relationship Id="rId34" Type="http://schemas.openxmlformats.org/officeDocument/2006/relationships/presProps" Target="presProps.xml" /><Relationship Id="rId35" Type="http://schemas.openxmlformats.org/officeDocument/2006/relationships/tableStyles" Target="tableStyles.xml" /><Relationship Id="rId36"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Hey everyone, thanks for joining us here at this Meshtastic Workshop at Bitcoin 2024! My name is Adam Malin. By day I am a graphic designer at Oak Ridge National Laboratory, and by night I am a Bitcoiner trying to find the best freedom technology for me and my family.</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I believe Bitcoin is crucial for preserving my time and energy. Nostr is crucial for securing my freedom of speech online.</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But happens when we have another Cloud Strike event, and critical internet and cellular services go down? How would you communicate with friends and family? This is where Meshtastic comes in.</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Meshtastic and LoRa together can create a mesh relay network of encrypted radio devices. Because this network is its own infrastructure, it doesn't need cellular or WiFi signal to send text messages. The more people using Meshtastic and LoRa, the better the network coverage for everyone. Another way to think about this is to imagine LoRa is the Interstate System and Meshtastic is the car.</a:t>
            </a:r>
            <a:endParaRPr sz="1200" b="0" i="0" u="none">
              <a:solidFill>
                <a:srgbClr val="000000"/>
              </a:solidFill>
              <a:latin typeface="Arial"/>
              <a:ea typeface="Times New Roman"/>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58411709" name="Slide Image Placeholder 1"/>
          <p:cNvSpPr>
            <a:spLocks noChangeAspect="1" noGrp="1" noRot="1"/>
          </p:cNvSpPr>
          <p:nvPr>
            <p:ph type="sldImg"/>
          </p:nvPr>
        </p:nvSpPr>
        <p:spPr bwMode="auto"/>
      </p:sp>
      <p:sp>
        <p:nvSpPr>
          <p:cNvPr id="1563196644"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Once you have selected the right device and power method, next we will need to flash the Meshtastic firmware onto the radio.</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In this example we will be using the HelTec V3. Make sure to connect your antenna before powering one the radio. Once connected to your computer you should see a screen that looks like this on the LoRa device.</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To  flash your device with the correct firmware we will be using the Meshtastic online device flashing tool and the Chrome web browser.</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Something to note here, If your using a Linux distribution and your Chrome browser is a containerized application like an AppImage or flatpak format you might have connection issues between the browser and the LoRa device. So try using an integrated version of Chrome via APT or another integrated package manager. At the moment this process does usually go more smoothly on a Windows PC.</a:t>
            </a:r>
            <a:endParaRPr lang="en-US" sz="1200" b="0" i="0" u="none" strike="noStrike" cap="none" spc="0">
              <a:solidFill>
                <a:srgbClr val="000000"/>
              </a:solidFill>
              <a:latin typeface="Arial"/>
              <a:ea typeface="Arial"/>
              <a:cs typeface="Arial"/>
            </a:endParaRPr>
          </a:p>
        </p:txBody>
      </p:sp>
      <p:sp>
        <p:nvSpPr>
          <p:cNvPr id="1666627526" name="Slide Number Placeholder 3"/>
          <p:cNvSpPr>
            <a:spLocks noGrp="1"/>
          </p:cNvSpPr>
          <p:nvPr>
            <p:ph type="sldNum" sz="quarter" idx="1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8554273" name="Slide Image Placeholder 1"/>
          <p:cNvSpPr>
            <a:spLocks noChangeAspect="1" noGrp="1" noRot="1"/>
          </p:cNvSpPr>
          <p:nvPr>
            <p:ph type="sldImg"/>
          </p:nvPr>
        </p:nvSpPr>
        <p:spPr bwMode="auto"/>
      </p:sp>
      <p:sp>
        <p:nvSpPr>
          <p:cNvPr id="130971885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Once connected, go to flasher.meshtastic.org and select the correct device that you have connected using the first drop down menu on the left.</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Then select the version of the firmware you wish to install. I typically use the latest Stable version.</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And then select the Flash button on the right.</a:t>
            </a:r>
            <a:endParaRPr/>
          </a:p>
        </p:txBody>
      </p:sp>
      <p:sp>
        <p:nvSpPr>
          <p:cNvPr id="1984244229" name="Slide Number Placeholder 3"/>
          <p:cNvSpPr>
            <a:spLocks noGrp="1"/>
          </p:cNvSpPr>
          <p:nvPr>
            <p:ph type="sldNum" sz="quarter" idx="10"/>
          </p:nvPr>
        </p:nvSpPr>
        <p:spPr bwMode="auto"/>
        <p:txBody>
          <a:bodyPr/>
          <a:lstStyle/>
          <a:p>
            <a:pPr>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78533559" name="Slide Image Placeholder 1"/>
          <p:cNvSpPr>
            <a:spLocks noChangeAspect="1" noGrp="1" noRot="1"/>
          </p:cNvSpPr>
          <p:nvPr>
            <p:ph type="sldImg"/>
          </p:nvPr>
        </p:nvSpPr>
        <p:spPr bwMode="auto"/>
      </p:sp>
      <p:sp>
        <p:nvSpPr>
          <p:cNvPr id="1904583635"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You will then be asked if you wish to “Erase and Install” the new firmware. We want to select Yes.</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Then the Chrome browser will ask for permission to connect to the device. If you are unsure which USB device it is then you can just unplug the LoRa device and plug it back in to see which one pops up again. Click “Connect” then click the “Erase Flash and Install” button.</a:t>
            </a:r>
            <a:endParaRPr/>
          </a:p>
        </p:txBody>
      </p:sp>
      <p:sp>
        <p:nvSpPr>
          <p:cNvPr id="1241733746" name="Slide Number Placeholder 3"/>
          <p:cNvSpPr>
            <a:spLocks noGrp="1"/>
          </p:cNvSpPr>
          <p:nvPr>
            <p:ph type="sldNum" sz="quarter" idx="1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5394887" name="Slide Image Placeholder 1"/>
          <p:cNvSpPr>
            <a:spLocks noChangeAspect="1" noGrp="1" noRot="1"/>
          </p:cNvSpPr>
          <p:nvPr>
            <p:ph type="sldImg"/>
          </p:nvPr>
        </p:nvSpPr>
        <p:spPr bwMode="auto"/>
      </p:sp>
      <p:sp>
        <p:nvSpPr>
          <p:cNvPr id="51917853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Now were done on the LoRa device side of things. You should now see a Meshtastic screen on the device with a connection code under the logo. We will use this one-time code to connect the phone to this radio.</a:t>
            </a:r>
            <a:endParaRPr/>
          </a:p>
        </p:txBody>
      </p:sp>
      <p:sp>
        <p:nvSpPr>
          <p:cNvPr id="272759914" name="Slide Number Placeholder 3"/>
          <p:cNvSpPr>
            <a:spLocks noGrp="1"/>
          </p:cNvSpPr>
          <p:nvPr>
            <p:ph type="sldNum" sz="quarter" idx="10"/>
          </p:nvPr>
        </p:nvSpPr>
        <p:spPr bwMode="auto"/>
        <p:txBody>
          <a:bodyPr/>
          <a:lstStyle/>
          <a:p>
            <a:pPr>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843421" name="Slide Image Placeholder 1"/>
          <p:cNvSpPr>
            <a:spLocks noChangeAspect="1" noGrp="1" noRot="1"/>
          </p:cNvSpPr>
          <p:nvPr>
            <p:ph type="sldImg"/>
          </p:nvPr>
        </p:nvSpPr>
        <p:spPr bwMode="auto"/>
      </p:sp>
      <p:sp>
        <p:nvSpPr>
          <p:cNvPr id="228424709"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To connect your phone to your Meshtastic enabled radio we need to install the Meshtastic app on your Android or iPhone.</a:t>
            </a:r>
            <a:endParaRPr sz="1200" b="0" i="0" u="none" strike="noStrike" cap="none" spc="0">
              <a:solidFill>
                <a:srgbClr val="000000"/>
              </a:solidFill>
              <a:latin typeface="Arial"/>
              <a:cs typeface="Arial"/>
            </a:endParaRPr>
          </a:p>
          <a:p>
            <a:pPr>
              <a:defRPr/>
            </a:pPr>
            <a:endParaRPr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I’ll will start with the iPhone version of the app.</a:t>
            </a:r>
            <a:endParaRPr sz="1200" b="0" i="0" u="none" strike="noStrike" cap="none" spc="0">
              <a:solidFill>
                <a:srgbClr val="000000"/>
              </a:solidFill>
              <a:latin typeface="Arial"/>
              <a:cs typeface="Arial"/>
            </a:endParaRPr>
          </a:p>
          <a:p>
            <a:pPr>
              <a:defRPr/>
            </a:pPr>
            <a:endParaRPr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1. Connect your LoRa device to your phone via Bluetooth using the Meshtastic app as well as the code you will find on the screen of your LoRa device.</a:t>
            </a:r>
            <a:endParaRPr sz="1200" b="0" i="0" u="none" strike="noStrike" cap="none" spc="0">
              <a:solidFill>
                <a:srgbClr val="000000"/>
              </a:solidFill>
              <a:latin typeface="Arial"/>
              <a:cs typeface="Arial"/>
            </a:endParaRPr>
          </a:p>
          <a:p>
            <a:pPr>
              <a:defRPr/>
            </a:pPr>
            <a:endParaRPr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2. Set the LoRa Region to “United States”.</a:t>
            </a:r>
            <a:endParaRPr sz="1200" b="0" i="0" u="none" strike="noStrike" cap="none" spc="0">
              <a:solidFill>
                <a:srgbClr val="000000"/>
              </a:solidFill>
              <a:latin typeface="Arial"/>
              <a:cs typeface="Arial"/>
            </a:endParaRPr>
          </a:p>
          <a:p>
            <a:pPr>
              <a:defRPr/>
            </a:pPr>
            <a:endParaRPr sz="1200" b="0" i="0" u="none">
              <a:solidFill>
                <a:srgbClr val="000000"/>
              </a:solidFill>
              <a:latin typeface="Arial"/>
              <a:ea typeface="Times New Roman"/>
              <a:cs typeface="Arial"/>
            </a:endParaRPr>
          </a:p>
          <a:p>
            <a:pPr>
              <a:defRPr/>
            </a:pPr>
            <a:r>
              <a:rPr lang="en-US" sz="1200" b="0" i="0" u="none" strike="noStrike" cap="none" spc="0">
                <a:solidFill>
                  <a:srgbClr val="000000"/>
                </a:solidFill>
                <a:latin typeface="Arial"/>
                <a:cs typeface="Arial"/>
              </a:rPr>
              <a:t>3. Then you can setup the public and private channels. The default public channel is called “LongFast”. Its encryption key is AQ==. This key is known to everyone.</a:t>
            </a:r>
            <a:endParaRPr lang="en-US" sz="1200" b="0" i="0" u="none" strike="noStrike" cap="none" spc="0">
              <a:solidFill>
                <a:srgbClr val="000000"/>
              </a:solidFill>
              <a:latin typeface="Arial"/>
              <a:cs typeface="Arial"/>
            </a:endParaRPr>
          </a:p>
        </p:txBody>
      </p:sp>
      <p:sp>
        <p:nvSpPr>
          <p:cNvPr id="808379507" name="Slide Number Placeholder 3"/>
          <p:cNvSpPr>
            <a:spLocks noGrp="1"/>
          </p:cNvSpPr>
          <p:nvPr>
            <p:ph type="sldNum" sz="quarter" idx="10"/>
          </p:nvPr>
        </p:nvSpPr>
        <p:spPr bwMode="auto"/>
        <p:txBody>
          <a:bodyPr/>
          <a:lstStyle/>
          <a:p>
            <a:pPr>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2398295" name="Slide Image Placeholder 1"/>
          <p:cNvSpPr>
            <a:spLocks noChangeAspect="1" noGrp="1" noRot="1"/>
          </p:cNvSpPr>
          <p:nvPr>
            <p:ph type="sldImg"/>
          </p:nvPr>
        </p:nvSpPr>
        <p:spPr bwMode="auto"/>
      </p:sp>
      <p:sp>
        <p:nvSpPr>
          <p:cNvPr id="626562544"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Next lets walk through the Android setup since they are slightly different.</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1. After installing the Meshtastic App, power on the device and then tap the + button to add the nearby device. Then put in the one-time code from the LoRa devices screen. </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2. Change the Region to “US”.</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3. Select the “Channel” tab and tap on “Edit” to add your own private channels here.</a:t>
            </a:r>
            <a:endParaRPr lang="en-US" sz="1200" b="0" i="0" u="none" strike="noStrike" cap="none" spc="0">
              <a:solidFill>
                <a:srgbClr val="000000"/>
              </a:solidFill>
              <a:latin typeface="Arial"/>
              <a:cs typeface="Arial"/>
            </a:endParaRPr>
          </a:p>
          <a:p>
            <a:pPr>
              <a:defRPr/>
            </a:pPr>
            <a:endParaRPr sz="1200" b="0" i="0" u="none">
              <a:solidFill>
                <a:srgbClr val="000000"/>
              </a:solidFill>
              <a:latin typeface="Arial"/>
              <a:cs typeface="Arial"/>
            </a:endParaRPr>
          </a:p>
          <a:p>
            <a:pPr>
              <a:defRPr/>
            </a:pPr>
            <a:r>
              <a:rPr lang="en-US" sz="1200" b="0" i="0" u="none" strike="noStrike" cap="none" spc="0">
                <a:solidFill>
                  <a:srgbClr val="000000"/>
                </a:solidFill>
                <a:latin typeface="Arial"/>
                <a:cs typeface="Arial"/>
              </a:rPr>
              <a:t>4. Tap on “Add Channel” and enter the Channel Details or Scan the QR code to have it set automatically.</a:t>
            </a:r>
            <a:endParaRPr lang="en-US" sz="1200" b="0" i="0" u="none" strike="noStrike" cap="none" spc="0">
              <a:solidFill>
                <a:srgbClr val="000000"/>
              </a:solidFill>
              <a:latin typeface="Arial"/>
              <a:cs typeface="Arial"/>
            </a:endParaRPr>
          </a:p>
        </p:txBody>
      </p:sp>
      <p:sp>
        <p:nvSpPr>
          <p:cNvPr id="1804768251" name="Slide Number Placeholder 3"/>
          <p:cNvSpPr>
            <a:spLocks noGrp="1"/>
          </p:cNvSpPr>
          <p:nvPr>
            <p:ph type="sldNum" sz="quarter" idx="10"/>
          </p:nvPr>
        </p:nvSpPr>
        <p:spPr bwMode="auto"/>
        <p:txBody>
          <a:bodyPr/>
          <a:lstStyle/>
          <a:p>
            <a:pPr>
              <a:defRPr/>
            </a:pPr>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If you already have a Meshtastic Device, you can join our private Bitcoin Conference chat channels that we have setup. Here is the information you will need to connect. Open the Meshtastic app, go to the Channels tab and scan the code. </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If you already have some custom channels setup make sure to backup your configuration or save your Channel URL somewhere so you can restore them later before scanning this code.</a:t>
            </a: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6258736" name="Slide Image Placeholder 1"/>
          <p:cNvSpPr>
            <a:spLocks noChangeAspect="1" noGrp="1" noRot="1"/>
          </p:cNvSpPr>
          <p:nvPr>
            <p:ph type="sldImg"/>
          </p:nvPr>
        </p:nvSpPr>
        <p:spPr bwMode="auto"/>
      </p:sp>
      <p:sp>
        <p:nvSpPr>
          <p:cNvPr id="612009486"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Ok, now we will take a deeper look at how Meshtastic works over LoRa to create a reliable communication network. The mesh broadcast algorithm includes four conceptual layers:</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The base layer is the LoRa Radio. On top of that we have “Unreliable Zero Hop Messaging” then “Reliable Zero Hop Messaging” and finally on the top we have “Naive Flood Routing” for multi-hop messaging.</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Each layer is crucial for ensuring reliable and efficient communication over this network.</a:t>
            </a:r>
            <a:endParaRPr sz="1200" b="0" i="0" u="none">
              <a:solidFill>
                <a:srgbClr val="000000"/>
              </a:solidFill>
              <a:latin typeface="Arial"/>
              <a:ea typeface="Times New Roman"/>
              <a:cs typeface="Arial"/>
            </a:endParaRPr>
          </a:p>
        </p:txBody>
      </p:sp>
      <p:sp>
        <p:nvSpPr>
          <p:cNvPr id="1065691747" name="Slide Number Placeholder 3"/>
          <p:cNvSpPr>
            <a:spLocks noGrp="1"/>
          </p:cNvSpPr>
          <p:nvPr>
            <p:ph type="sldNum" sz="quarter" idx="10"/>
          </p:nvPr>
        </p:nvSpPr>
        <p:spPr bwMode="auto"/>
        <p:txBody>
          <a:bodyPr/>
          <a:lstStyle/>
          <a:p>
            <a:pPr>
              <a:defRPr/>
            </a:pPr>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5116073" name="Slide Image Placeholder 1"/>
          <p:cNvSpPr>
            <a:spLocks noChangeAspect="1" noGrp="1" noRot="1"/>
          </p:cNvSpPr>
          <p:nvPr>
            <p:ph type="sldImg"/>
          </p:nvPr>
        </p:nvSpPr>
        <p:spPr bwMode="auto"/>
      </p:sp>
      <p:sp>
        <p:nvSpPr>
          <p:cNvPr id="1067681480"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Layer 0 is the LoRa Radio. This handles the conversion of data into the chirp LoRa symbols. This layer forms the foundation of all Meshtastic communication.</a:t>
            </a:r>
            <a:endParaRPr b="0">
              <a:latin typeface="Arial"/>
              <a:cs typeface="Arial"/>
            </a:endParaRPr>
          </a:p>
        </p:txBody>
      </p:sp>
      <p:sp>
        <p:nvSpPr>
          <p:cNvPr id="1806160433" name="Slide Number Placeholder 3"/>
          <p:cNvSpPr>
            <a:spLocks noGrp="1"/>
          </p:cNvSpPr>
          <p:nvPr>
            <p:ph type="sldNum" sz="quarter" idx="10"/>
          </p:nvPr>
        </p:nvSpPr>
        <p:spPr bwMode="auto"/>
        <p:txBody>
          <a:bodyPr/>
          <a:lstStyle/>
          <a:p>
            <a:pPr>
              <a:defRPr/>
            </a:pPr>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1668283" name="Slide Image Placeholder 1"/>
          <p:cNvSpPr>
            <a:spLocks noChangeAspect="1" noGrp="1" noRot="1"/>
          </p:cNvSpPr>
          <p:nvPr>
            <p:ph type="sldImg"/>
          </p:nvPr>
        </p:nvSpPr>
        <p:spPr bwMode="auto"/>
      </p:sp>
      <p:sp>
        <p:nvSpPr>
          <p:cNvPr id="1601240457"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Layer 1 handles Unreliable Zero Hop Messaging. This includes conventional LoRa packet transmission from one node to another. These packets are equipped with identification data, followed by encrypted payload data. At this stage, the nodes perform checks before transmitting to avoid signal collisions.</a:t>
            </a:r>
            <a:endParaRPr b="0">
              <a:latin typeface="Arial"/>
              <a:cs typeface="Arial"/>
            </a:endParaRPr>
          </a:p>
        </p:txBody>
      </p:sp>
      <p:sp>
        <p:nvSpPr>
          <p:cNvPr id="776039077" name="Slide Number Placeholder 3"/>
          <p:cNvSpPr>
            <a:spLocks noGrp="1"/>
          </p:cNvSpPr>
          <p:nvPr>
            <p:ph type="sldNum" sz="quarter" idx="1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4099014" name="Slide Image Placeholder 1"/>
          <p:cNvSpPr>
            <a:spLocks noChangeAspect="1" noGrp="1" noRot="1"/>
          </p:cNvSpPr>
          <p:nvPr>
            <p:ph type="sldImg"/>
          </p:nvPr>
        </p:nvSpPr>
        <p:spPr bwMode="auto"/>
      </p:sp>
      <p:sp>
        <p:nvSpPr>
          <p:cNvPr id="882606097"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Here are some of the topics we will try to cover today.</a:t>
            </a:r>
            <a:r>
              <a:rPr/>
              <a:t> </a:t>
            </a:r>
            <a:br>
              <a:rPr/>
            </a:br>
            <a:br>
              <a:rPr/>
            </a:br>
            <a:r>
              <a:rPr/>
              <a:t>1. What is Meshtastic and LoRa?</a:t>
            </a:r>
            <a:endParaRPr/>
          </a:p>
          <a:p>
            <a:pPr>
              <a:defRPr/>
            </a:pPr>
            <a:endParaRPr/>
          </a:p>
          <a:p>
            <a:pPr>
              <a:defRPr/>
            </a:pPr>
            <a:r>
              <a:rPr/>
              <a:t>2. How to Install Device Firmware</a:t>
            </a:r>
            <a:endParaRPr/>
          </a:p>
          <a:p>
            <a:pPr>
              <a:defRPr/>
            </a:pPr>
            <a:endParaRPr/>
          </a:p>
          <a:p>
            <a:pPr>
              <a:defRPr/>
            </a:pPr>
            <a:r>
              <a:rPr/>
              <a:t>3. Setting Up and Connecting the App</a:t>
            </a:r>
            <a:endParaRPr/>
          </a:p>
          <a:p>
            <a:pPr>
              <a:defRPr/>
            </a:pPr>
            <a:endParaRPr/>
          </a:p>
          <a:p>
            <a:pPr>
              <a:defRPr/>
            </a:pPr>
            <a:r>
              <a:rPr/>
              <a:t>4. Meshtastic and Encryption</a:t>
            </a:r>
            <a:endParaRPr/>
          </a:p>
          <a:p>
            <a:pPr>
              <a:defRPr/>
            </a:pPr>
            <a:endParaRPr/>
          </a:p>
          <a:p>
            <a:pPr>
              <a:defRPr/>
            </a:pPr>
            <a:r>
              <a:rPr/>
              <a:t>5. Optimizing the Network</a:t>
            </a:r>
            <a:endParaRPr/>
          </a:p>
          <a:p>
            <a:pPr>
              <a:defRPr/>
            </a:pPr>
            <a:endParaRPr/>
          </a:p>
          <a:p>
            <a:pPr>
              <a:defRPr/>
            </a:pPr>
            <a:r>
              <a:rPr/>
              <a:t>6. And Practical Uses </a:t>
            </a:r>
            <a:endParaRPr/>
          </a:p>
        </p:txBody>
      </p:sp>
      <p:sp>
        <p:nvSpPr>
          <p:cNvPr id="861120762" name="Slide Number Placeholder 3"/>
          <p:cNvSpPr>
            <a:spLocks noGrp="1"/>
          </p:cNvSpPr>
          <p:nvPr>
            <p:ph type="sldNum" sz="quarter" idx="10"/>
          </p:nvPr>
        </p:nvSpPr>
        <p:spPr bwMode="auto"/>
        <p:txBody>
          <a:bodyPr/>
          <a:lstStyle/>
          <a:p>
            <a:pPr>
              <a:defRPr/>
            </a:pPr>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4737912" name="Slide Image Placeholder 1"/>
          <p:cNvSpPr>
            <a:spLocks noChangeAspect="1" noGrp="1" noRot="1"/>
          </p:cNvSpPr>
          <p:nvPr>
            <p:ph type="sldImg"/>
          </p:nvPr>
        </p:nvSpPr>
        <p:spPr bwMode="auto"/>
      </p:sp>
      <p:sp>
        <p:nvSpPr>
          <p:cNvPr id="1694824032"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Layer 2 adds reliability to the messaging process by sending what is called a “WantAck” flag. This is a request for the receiver to acknowledge delivery of the message from the sender. Broadcasting nodes listen for these acknowledgments or “ACKs”. If no “ACK” is received, then the packet is retransmitted up to three times to ensure successful delivery.</a:t>
            </a:r>
            <a:endParaRPr b="0">
              <a:latin typeface="Arial"/>
              <a:cs typeface="Arial"/>
            </a:endParaRPr>
          </a:p>
        </p:txBody>
      </p:sp>
      <p:sp>
        <p:nvSpPr>
          <p:cNvPr id="1832029031" name="Slide Number Placeholder 3"/>
          <p:cNvSpPr>
            <a:spLocks noGrp="1"/>
          </p:cNvSpPr>
          <p:nvPr>
            <p:ph type="sldNum" sz="quarter" idx="10"/>
          </p:nvPr>
        </p:nvSpPr>
        <p:spPr bwMode="auto"/>
        <p:txBody>
          <a:bodyPr/>
          <a:lstStyle/>
          <a:p>
            <a:pPr>
              <a:defRPr/>
            </a:pPr>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59899150" name="Slide Image Placeholder 1"/>
          <p:cNvSpPr>
            <a:spLocks noChangeAspect="1" noGrp="1" noRot="1"/>
          </p:cNvSpPr>
          <p:nvPr>
            <p:ph type="sldImg"/>
          </p:nvPr>
        </p:nvSpPr>
        <p:spPr bwMode="auto"/>
      </p:sp>
      <p:sp>
        <p:nvSpPr>
          <p:cNvPr id="997349509"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Layer 3 uses flood routing to propagate messages across the network. Nodes reduce the HopLimit and retransmit the message they received if needed. Nodes further away with lower Signal-to-Noise Ratio (SNR) rebroadcast first to extend the message range.</a:t>
            </a:r>
            <a:endParaRPr b="0">
              <a:latin typeface="Arial"/>
              <a:cs typeface="Arial"/>
            </a:endParaRPr>
          </a:p>
        </p:txBody>
      </p:sp>
      <p:sp>
        <p:nvSpPr>
          <p:cNvPr id="96261553" name="Slide Number Placeholder 3"/>
          <p:cNvSpPr>
            <a:spLocks noGrp="1"/>
          </p:cNvSpPr>
          <p:nvPr>
            <p:ph type="sldNum" sz="quarter" idx="10"/>
          </p:nvPr>
        </p:nvSpPr>
        <p:spPr bwMode="auto"/>
        <p:txBody>
          <a:bodyPr/>
          <a:lstStyle/>
          <a:p>
            <a:pPr>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82012070" name="Slide Image Placeholder 1"/>
          <p:cNvSpPr>
            <a:spLocks noChangeAspect="1" noGrp="1" noRot="1"/>
          </p:cNvSpPr>
          <p:nvPr>
            <p:ph type="sldImg"/>
          </p:nvPr>
        </p:nvSpPr>
        <p:spPr bwMode="auto"/>
      </p:sp>
      <p:sp>
        <p:nvSpPr>
          <p:cNvPr id="1903158460"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Now that we understand how Meshtastic works, lets look at how we can optimize this network for sending our messages.</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Devices, also known as “nodes”, should be placed in locations with a clear line of sight to each other. Obstructions such as hills and buildings can reduce the range of these nodes and increase the need for more nodes in the area to maintain reliable communications.</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A “node” in this context refers to any device in the network that can send, receive, or relay messages.</a:t>
            </a:r>
            <a:endParaRPr sz="1200" b="0" i="0" u="none">
              <a:solidFill>
                <a:srgbClr val="000000"/>
              </a:solidFill>
              <a:latin typeface="Arial"/>
              <a:ea typeface="Times New Roman"/>
              <a:cs typeface="Arial"/>
            </a:endParaRPr>
          </a:p>
        </p:txBody>
      </p:sp>
      <p:sp>
        <p:nvSpPr>
          <p:cNvPr id="1650657725" name="Slide Number Placeholder 3"/>
          <p:cNvSpPr>
            <a:spLocks noGrp="1"/>
          </p:cNvSpPr>
          <p:nvPr>
            <p:ph type="sldNum" sz="quarter" idx="10"/>
          </p:nvPr>
        </p:nvSpPr>
        <p:spPr bwMode="auto"/>
        <p:txBody>
          <a:bodyPr/>
          <a:lstStyle/>
          <a:p>
            <a:pPr>
              <a:defRPr/>
            </a:pPr>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6038152" name="Slide Image Placeholder 1"/>
          <p:cNvSpPr>
            <a:spLocks noChangeAspect="1" noGrp="1" noRot="1"/>
          </p:cNvSpPr>
          <p:nvPr>
            <p:ph type="sldImg"/>
          </p:nvPr>
        </p:nvSpPr>
        <p:spPr bwMode="auto"/>
      </p:sp>
      <p:sp>
        <p:nvSpPr>
          <p:cNvPr id="1762465957"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Here is an example of a well placed node at the top of this hill. This node is able to relay the messages and expand the networks reach.</a:t>
            </a:r>
            <a:endParaRPr/>
          </a:p>
        </p:txBody>
      </p:sp>
      <p:sp>
        <p:nvSpPr>
          <p:cNvPr id="1147497100" name="Slide Number Placeholder 3"/>
          <p:cNvSpPr>
            <a:spLocks noGrp="1"/>
          </p:cNvSpPr>
          <p:nvPr>
            <p:ph type="sldNum" sz="quarter" idx="10"/>
          </p:nvPr>
        </p:nvSpPr>
        <p:spPr bwMode="auto"/>
        <p:txBody>
          <a:bodyPr/>
          <a:lstStyle/>
          <a:p>
            <a:pPr>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7891278" name="Slide Image Placeholder 1"/>
          <p:cNvSpPr>
            <a:spLocks noChangeAspect="1" noGrp="1" noRot="1"/>
          </p:cNvSpPr>
          <p:nvPr>
            <p:ph type="sldImg"/>
          </p:nvPr>
        </p:nvSpPr>
        <p:spPr bwMode="auto"/>
      </p:sp>
      <p:sp>
        <p:nvSpPr>
          <p:cNvPr id="988170058"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Let's talk about how Meshtastic uses encryption so we can better understand how to keep our messages secure.</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Meshtastic does use strong AES256 encryption to secure its channels, ensuring that messages sent within these channels remain private.</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Each channel in has a unique key used for encryption. This key is used to encrypt messages sent within that channel, including direct messages between users on the same channel. The default LongFast channel has a publicly known key (AQ==). This means that anyone can join this default channel, and messages sent over this channel are not secure since the key is publicly available. For better security, it is recommended to create private channels with unique keys. These keys should be shared using a secure method like Signal. This ensures that only intended participants can access that channel.</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Direct messages in Meshtastic are not as secure if the initial contact was made on the default “LongFast” channel. This is because the encryption key is publicly known. Therefore, it is better to use private channels with unique keys for more secure communications. For extra security, sharing the channel keys outside the mesh network and not through DMs on the default channel is best.</a:t>
            </a:r>
            <a:endParaRPr lang="en-US" sz="1200" b="0" i="0" u="none" strike="noStrike" cap="none" spc="0">
              <a:solidFill>
                <a:schemeClr val="tx1"/>
              </a:solidFill>
              <a:latin typeface="Arial"/>
              <a:cs typeface="Arial"/>
            </a:endParaRPr>
          </a:p>
        </p:txBody>
      </p:sp>
      <p:sp>
        <p:nvSpPr>
          <p:cNvPr id="2008586063" name="Slide Number Placeholder 3"/>
          <p:cNvSpPr>
            <a:spLocks noGrp="1"/>
          </p:cNvSpPr>
          <p:nvPr>
            <p:ph type="sldNum" sz="quarter" idx="10"/>
          </p:nvPr>
        </p:nvSpPr>
        <p:spPr bwMode="auto"/>
        <p:txBody>
          <a:bodyPr/>
          <a:lstStyle/>
          <a:p>
            <a:pPr>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99200643" name="Slide Image Placeholder 1"/>
          <p:cNvSpPr>
            <a:spLocks noChangeAspect="1" noGrp="1" noRot="1"/>
          </p:cNvSpPr>
          <p:nvPr>
            <p:ph type="sldImg"/>
          </p:nvPr>
        </p:nvSpPr>
        <p:spPr bwMode="auto"/>
      </p:sp>
      <p:sp>
        <p:nvSpPr>
          <p:cNvPr id="1310588226"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Next we will look at when you might use Meshtastic. Here are some practical examples showing how these technologies can be effectively utilized in various scenarios.</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A LoRa mesh can provide reliable communication in rural areas where traditional infrastructure is lacking or nonexistent.</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For hikers, campers, and kayakers, LoRa offers a dependable way to stay in touch with your group in remote locations where cell service is unavailable, enhancing safety and coordination.</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During natural disasters or other emergency situations, when traditional communication networks fail or are overloaded with traffic, LoRa can be used as an alternative communication network, ensuring that vital information is quickly relayed throughout the community.</a:t>
            </a:r>
            <a:endParaRPr lang="en-US" sz="1200" b="0" i="0" u="none" strike="noStrike" cap="none" spc="0">
              <a:solidFill>
                <a:schemeClr val="tx1"/>
              </a:solidFill>
              <a:latin typeface="Arial"/>
              <a:cs typeface="Arial"/>
            </a:endParaRPr>
          </a:p>
        </p:txBody>
      </p:sp>
      <p:sp>
        <p:nvSpPr>
          <p:cNvPr id="1641586294" name="Slide Number Placeholder 3"/>
          <p:cNvSpPr>
            <a:spLocks noGrp="1"/>
          </p:cNvSpPr>
          <p:nvPr>
            <p:ph type="sldNum" sz="quarter" idx="10"/>
          </p:nvPr>
        </p:nvSpPr>
        <p:spPr bwMode="auto"/>
        <p:txBody>
          <a:bodyPr/>
          <a:lstStyle/>
          <a:p>
            <a:pPr>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8528749" name="Slide Image Placeholder 1"/>
          <p:cNvSpPr>
            <a:spLocks noChangeAspect="1" noGrp="1" noRot="1"/>
          </p:cNvSpPr>
          <p:nvPr>
            <p:ph type="sldImg"/>
          </p:nvPr>
        </p:nvSpPr>
        <p:spPr bwMode="auto"/>
      </p:sp>
      <p:sp>
        <p:nvSpPr>
          <p:cNvPr id="657584130"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That wraps up my content. I want to also shout out ‘The Comms Channel’ (TC2) on YouTube. He has some of the most informative and comprehensive Meshtastic content available. He’s working on some really cool Meshtastic related projects, like his new BBS server as well as various Solar node designs. So, if you're interested in building out your area with nodes, whether that be for solar, mobile, or a home base stations, check out his content. I’m sure you will find it helpful.</a:t>
            </a:r>
            <a:endParaRPr>
              <a:latin typeface="Arial"/>
              <a:cs typeface="Arial"/>
            </a:endParaRPr>
          </a:p>
        </p:txBody>
      </p:sp>
      <p:sp>
        <p:nvSpPr>
          <p:cNvPr id="229556022" name="Slide Number Placeholder 3"/>
          <p:cNvSpPr>
            <a:spLocks noGrp="1"/>
          </p:cNvSpPr>
          <p:nvPr>
            <p:ph type="sldNum" sz="quarter" idx="10"/>
          </p:nvPr>
        </p:nvSpPr>
        <p:spPr bwMode="auto"/>
        <p:txBody>
          <a:bodyPr/>
          <a:lstStyle/>
          <a:p>
            <a:pPr>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6894924" name="Slide Image Placeholder 1"/>
          <p:cNvSpPr>
            <a:spLocks noChangeAspect="1" noGrp="1" noRot="1"/>
          </p:cNvSpPr>
          <p:nvPr>
            <p:ph type="sldImg"/>
          </p:nvPr>
        </p:nvSpPr>
        <p:spPr bwMode="auto"/>
      </p:sp>
      <p:sp>
        <p:nvSpPr>
          <p:cNvPr id="433113644"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Feel free to reach out to me on Nostr at thePR0M3TH3AN if you have any other questions that I don't cover today!</a:t>
            </a:r>
            <a:endParaRPr/>
          </a:p>
        </p:txBody>
      </p:sp>
      <p:sp>
        <p:nvSpPr>
          <p:cNvPr id="1513310222" name="Slide Number Placeholder 3"/>
          <p:cNvSpPr>
            <a:spLocks noGrp="1"/>
          </p:cNvSpPr>
          <p:nvPr>
            <p:ph type="sldNum" sz="quarter" idx="10"/>
          </p:nvPr>
        </p:nvSpPr>
        <p:spPr bwMode="auto"/>
        <p:txBody>
          <a:bodyPr/>
          <a:lstStyle/>
          <a:p>
            <a:pPr>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03839788" name="Slide Image Placeholder 1"/>
          <p:cNvSpPr>
            <a:spLocks noChangeAspect="1" noGrp="1" noRot="1"/>
          </p:cNvSpPr>
          <p:nvPr>
            <p:ph type="sldImg"/>
          </p:nvPr>
        </p:nvSpPr>
        <p:spPr bwMode="auto"/>
      </p:sp>
      <p:sp>
        <p:nvSpPr>
          <p:cNvPr id="194669470"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Before we move into the Q&amp;A segment, let’s recap the key takeaways from today’s workshop:</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Meshtastic is open-source software that uses the LoRa mesh for decentralized, off-grid communication. It consists of a phone application and custom firmware on a LoRa radio device, working together over Bluetooth.</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Meshtastic uses strong encryption to ensure the confidentiality and security of your messages. Understanding how the channel keys work is crucial for maintaining that security.</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For optimal mesh network performance, place nodes in locations with clear lines of sight. For more strategic placements, consider landscape topology and obstructions as well as the locations of other nodes in your area. This enhances the networks reliability.</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Meshtastic can be used for rural connectivity, emergency communication, and mobile mesh networks.</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Now, I’d be happy to answer any questions you may have.</a:t>
            </a:r>
            <a:endParaRPr sz="1200" b="0" i="0" u="none">
              <a:solidFill>
                <a:srgbClr val="000000"/>
              </a:solidFill>
              <a:latin typeface="Arial"/>
              <a:ea typeface="Times New Roman"/>
              <a:cs typeface="Arial"/>
            </a:endParaRPr>
          </a:p>
        </p:txBody>
      </p:sp>
      <p:sp>
        <p:nvSpPr>
          <p:cNvPr id="1827164565" name="Slide Number Placeholder 3"/>
          <p:cNvSpPr>
            <a:spLocks noGrp="1"/>
          </p:cNvSpPr>
          <p:nvPr>
            <p:ph type="sldNum" sz="quarter" idx="10"/>
          </p:nvPr>
        </p:nvSpPr>
        <p:spPr bwMode="auto"/>
        <p:txBody>
          <a:bodyPr/>
          <a:lstStyle/>
          <a:p>
            <a:pPr>
              <a:defRPr/>
            </a:pPr>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Alright, here on the right is the link to the Meshtastic.org website as well as the link the GitHub repo for this presentation.</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The large code in the center are the Private Conference Channels we have setup for you. Scan the code to join in on the conversations.</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Thanks for joining us for this Meshtastic workshop, I hope it was informative and enjoy the rest of the conference!</a:t>
            </a:r>
            <a:endParaRPr lang="en-US" sz="1200" b="0" i="0" u="none" strike="noStrike" cap="none" spc="0">
              <a:solidFill>
                <a:schemeClr val="tx1"/>
              </a:solidFill>
              <a:latin typeface="Arial"/>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3902891" name="Slide Image Placeholder 1"/>
          <p:cNvSpPr>
            <a:spLocks noChangeAspect="1" noGrp="1" noRot="1"/>
          </p:cNvSpPr>
          <p:nvPr>
            <p:ph type="sldImg"/>
          </p:nvPr>
        </p:nvSpPr>
        <p:spPr bwMode="auto"/>
      </p:sp>
      <p:sp>
        <p:nvSpPr>
          <p:cNvPr id="704777520"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Before we keep going, there are two key terms to cover: LoRa and Meshtastic.</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LoRa is a cost-effective, low-powered mesh radio network designed for text data transmission over long distances without relying on cellular or WiFi signals.</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Meshtastic combines open-source radio firmware that is loaded onto these LoRa devices with an open-source app to enable communication over the LoRa mesh network. This allows for seamless and encrypted communication across the network.</a:t>
            </a:r>
            <a:endParaRPr sz="1200" b="0" i="0" u="none">
              <a:solidFill>
                <a:srgbClr val="000000"/>
              </a:solidFill>
              <a:latin typeface="Arial"/>
              <a:ea typeface="Times New Roman"/>
              <a:cs typeface="Arial"/>
            </a:endParaRPr>
          </a:p>
        </p:txBody>
      </p:sp>
      <p:sp>
        <p:nvSpPr>
          <p:cNvPr id="291093133" name="Slide Number Placeholder 3"/>
          <p:cNvSpPr>
            <a:spLocks noGrp="1"/>
          </p:cNvSpPr>
          <p:nvPr>
            <p:ph type="sldNum" sz="quarter" idx="1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LoRa, which stands for Long Range, is a spectrum modulation technique. It operates on unlicensed frequencies like 868 MHz in Europe and 915 MHz in North America.</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LoRa uses a ‘chirp pattern’ signaling method, which allows the signal to better penetrate through obstacles and also cover long distances. Due to its low power consumption, LoRa devices can operate on batteries for weeks at a time, making them ideal for remote or mobile deployments.</a:t>
            </a:r>
            <a:endParaRPr sz="1200" b="0" i="0" u="none">
              <a:solidFill>
                <a:srgbClr val="000000"/>
              </a:solidFill>
              <a:latin typeface="Arial"/>
              <a:ea typeface="Times New Roman"/>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2853066" name="Slide Image Placeholder 1"/>
          <p:cNvSpPr>
            <a:spLocks noChangeAspect="1" noGrp="1" noRot="1"/>
          </p:cNvSpPr>
          <p:nvPr>
            <p:ph type="sldImg"/>
          </p:nvPr>
        </p:nvSpPr>
        <p:spPr bwMode="auto"/>
      </p:sp>
      <p:sp>
        <p:nvSpPr>
          <p:cNvPr id="1442297631"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LoRa has been extensively used in Internet of Things (IoT) applications such as smart cities, agriculture, and environmental monitoring. Typically sending sensor data to and from remote locations. LoRa’s ability to transmit encrypted data over long distances with minimal power makes it ideal for these situations.</a:t>
            </a:r>
            <a:endParaRPr>
              <a:latin typeface="Arial"/>
              <a:cs typeface="Arial"/>
            </a:endParaRPr>
          </a:p>
        </p:txBody>
      </p:sp>
      <p:sp>
        <p:nvSpPr>
          <p:cNvPr id="1568348571" name="Slide Number Placeholder 3"/>
          <p:cNvSpPr>
            <a:spLocks noGrp="1"/>
          </p:cNvSpPr>
          <p:nvPr>
            <p:ph type="sldNum" sz="quarter" idx="1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49828458" name="Slide Image Placeholder 1"/>
          <p:cNvSpPr>
            <a:spLocks noChangeAspect="1" noGrp="1" noRot="1"/>
          </p:cNvSpPr>
          <p:nvPr>
            <p:ph type="sldImg"/>
          </p:nvPr>
        </p:nvSpPr>
        <p:spPr bwMode="auto"/>
      </p:sp>
      <p:sp>
        <p:nvSpPr>
          <p:cNvPr id="1362145894"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Why did Meshtastic choose LoRa Over Ham Radio’s APRS for Secure Communication?</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Ham radios are limited by FCC regulations on frequencies and power levels, and encoded messages are prohibited. This means that while Ham radio can be useful for many forms of communication, it falls short when it comes to securely transmitting encrypted data.</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LoRa, on the other hand, provides an alternative options for encrypted communication. This is particularly important for the potential of sending secure eCash transactions in the future. LoRa's ability to transmit encrypted messages over long distances while using minimal power makes it an ideal choice for secure and reliable communications.</a:t>
            </a:r>
            <a:endParaRPr sz="1200" b="0" i="0" u="none">
              <a:solidFill>
                <a:srgbClr val="000000"/>
              </a:solidFill>
              <a:latin typeface="Arial"/>
              <a:ea typeface="Times New Roman"/>
              <a:cs typeface="Arial"/>
            </a:endParaRPr>
          </a:p>
        </p:txBody>
      </p:sp>
      <p:sp>
        <p:nvSpPr>
          <p:cNvPr id="495641290" name="Slide Number Placeholder 3"/>
          <p:cNvSpPr>
            <a:spLocks noGrp="1"/>
          </p:cNvSpPr>
          <p:nvPr>
            <p:ph type="sldNum" sz="quarter" idx="1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8545312" name="Slide Image Placeholder 1"/>
          <p:cNvSpPr>
            <a:spLocks noChangeAspect="1" noGrp="1" noRot="1"/>
          </p:cNvSpPr>
          <p:nvPr>
            <p:ph type="sldImg"/>
          </p:nvPr>
        </p:nvSpPr>
        <p:spPr bwMode="auto"/>
      </p:sp>
      <p:sp>
        <p:nvSpPr>
          <p:cNvPr id="1284774940"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So now that we have discussed LoRa, lets move on to Meshtastic.</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Meshtastic is an innovative, open-source chat application that leverages the LoRa Mesh for communication. It enables off-grid messaging capabilities, making it a powerful tool for a truly decentralized communication network.</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It’s important to understand that Meshtastic consists of two key components. Firstly, it is an app on your phone that you use to write and send messages. Secondly, it includes custom firmware that is loaded onto a LoRa-capable radio. These two components work together seamlessly over Bluetooth. Your phone sends the message via Bluetooth to the LoRa radio, which then broadcasts the message to the local area over the radio frequencies.</a:t>
            </a:r>
            <a:endParaRPr sz="1200" b="0" i="0" u="none">
              <a:solidFill>
                <a:srgbClr val="000000"/>
              </a:solidFill>
              <a:latin typeface="Arial"/>
              <a:ea typeface="Times New Roman"/>
              <a:cs typeface="Arial"/>
            </a:endParaRPr>
          </a:p>
        </p:txBody>
      </p:sp>
      <p:sp>
        <p:nvSpPr>
          <p:cNvPr id="637394643" name="Slide Number Placeholder 3"/>
          <p:cNvSpPr>
            <a:spLocks noGrp="1"/>
          </p:cNvSpPr>
          <p:nvPr>
            <p:ph type="sldNum" sz="quarter" idx="1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91097805" name="Slide Image Placeholder 1"/>
          <p:cNvSpPr>
            <a:spLocks noChangeAspect="1" noGrp="1" noRot="1"/>
          </p:cNvSpPr>
          <p:nvPr>
            <p:ph type="sldImg"/>
          </p:nvPr>
        </p:nvSpPr>
        <p:spPr bwMode="auto"/>
      </p:sp>
      <p:sp>
        <p:nvSpPr>
          <p:cNvPr id="1933337590"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cs typeface="Arial"/>
              </a:rPr>
              <a:t>How do you get started with Meshtastic? The first step is to select a suitable LoRa and Meshtastic capable device based on your needs. Examples might include Heltecs, T-Beams, T-Decks, or Wizblocks and many more.</a:t>
            </a:r>
            <a:endParaRPr lang="en-US" sz="1200" b="0" i="0" u="none" strike="noStrike" cap="none" spc="0">
              <a:solidFill>
                <a:srgbClr val="000000"/>
              </a:solidFill>
              <a:latin typeface="Arial"/>
              <a:cs typeface="Arial"/>
            </a:endParaRPr>
          </a:p>
          <a:p>
            <a:pPr>
              <a:defRPr/>
            </a:pPr>
            <a:endParaRPr lang="en-US" sz="1200" b="0" i="0" u="none" strike="noStrike" cap="none" spc="0">
              <a:solidFill>
                <a:srgbClr val="000000"/>
              </a:solidFill>
              <a:latin typeface="Arial"/>
              <a:cs typeface="Arial"/>
            </a:endParaRPr>
          </a:p>
          <a:p>
            <a:pPr>
              <a:defRPr/>
            </a:pPr>
            <a:r>
              <a:rPr lang="en-US" sz="1200" b="0" i="0" u="none" strike="noStrike" cap="none" spc="0">
                <a:solidFill>
                  <a:srgbClr val="000000"/>
                </a:solidFill>
                <a:latin typeface="Arial"/>
                <a:cs typeface="Arial"/>
              </a:rPr>
              <a:t>It’s crucial to choose the correct LoRa frequency for your region. For instance, the U.S. uses LoRa 915 MHz, while other regions might use 868 MHz or other frequencies. Ensure that you have the right hardware for your location.</a:t>
            </a:r>
            <a:endParaRPr sz="1200" b="0" i="0" u="none">
              <a:solidFill>
                <a:srgbClr val="000000"/>
              </a:solidFill>
              <a:latin typeface="Arial"/>
              <a:ea typeface="Times New Roman"/>
              <a:cs typeface="Arial"/>
            </a:endParaRPr>
          </a:p>
        </p:txBody>
      </p:sp>
      <p:sp>
        <p:nvSpPr>
          <p:cNvPr id="1287933671" name="Slide Number Placeholder 3"/>
          <p:cNvSpPr>
            <a:spLocks noGrp="1"/>
          </p:cNvSpPr>
          <p:nvPr>
            <p:ph type="sldNum" sz="quarter" idx="10"/>
          </p:nvPr>
        </p:nvSpPr>
        <p:spPr bwMode="auto"/>
        <p:txBody>
          <a:bodyPr/>
          <a:lstStyle/>
          <a:p>
            <a:pPr>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8671113" name="Slide Image Placeholder 1"/>
          <p:cNvSpPr>
            <a:spLocks noChangeAspect="1" noGrp="1" noRot="1"/>
          </p:cNvSpPr>
          <p:nvPr>
            <p:ph type="sldImg"/>
          </p:nvPr>
        </p:nvSpPr>
        <p:spPr bwMode="auto"/>
      </p:sp>
      <p:sp>
        <p:nvSpPr>
          <p:cNvPr id="1745816238"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Next we will talk about setting up a Meshtastic device. Because these devices are such low power, there are many ways you can choose to power them.</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From Laptops and USB ports to solar panels, battery banks and even Bitcoin hardware like a ColdPower could be used.</a:t>
            </a:r>
            <a:endParaRPr>
              <a:latin typeface="Arial"/>
              <a:cs typeface="Arial"/>
            </a:endParaRPr>
          </a:p>
        </p:txBody>
      </p:sp>
      <p:sp>
        <p:nvSpPr>
          <p:cNvPr id="261227733" name="Slide Number Placeholder 3"/>
          <p:cNvSpPr>
            <a:spLocks noGrp="1"/>
          </p:cNvSpPr>
          <p:nvPr>
            <p:ph type="sldNum" sz="quarter" idx="1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US"/>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US"/>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Picture Placeholder 2"/>
          <p:cNvSpPr>
            <a:spLocks noChangeAspect="1" noGrp="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g"/><Relationship Id="rId10" Type="http://schemas.openxmlformats.org/officeDocument/2006/relationships/image" Target="../media/image8.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9.jpg"/><Relationship Id="rId7" Type="http://schemas.openxmlformats.org/officeDocument/2006/relationships/image" Target="../media/image30.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1.jpg"/><Relationship Id="rId7" Type="http://schemas.openxmlformats.org/officeDocument/2006/relationships/image" Target="../media/image32.jpg"/><Relationship Id="rId8" Type="http://schemas.openxmlformats.org/officeDocument/2006/relationships/image" Target="../media/image33.jpg"/><Relationship Id="rId9" Type="http://schemas.openxmlformats.org/officeDocument/2006/relationships/image" Target="../media/image34.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5.jpg"/><Relationship Id="rId7" Type="http://schemas.openxmlformats.org/officeDocument/2006/relationships/image" Target="../media/image36.jpg"/><Relationship Id="rId8" Type="http://schemas.openxmlformats.org/officeDocument/2006/relationships/image" Target="../media/image3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8.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jpg"/><Relationship Id="rId9" Type="http://schemas.openxmlformats.org/officeDocument/2006/relationships/image" Target="../media/image42.jpg"/><Relationship Id="rId10" Type="http://schemas.openxmlformats.org/officeDocument/2006/relationships/image" Target="../media/image43.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4.png"/><Relationship Id="rId5" Type="http://schemas.openxmlformats.org/officeDocument/2006/relationships/image" Target="../media/image50.png"/><Relationship Id="rId6" Type="http://schemas.openxmlformats.org/officeDocument/2006/relationships/image" Target="../media/image51.jp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3.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4.png"/><Relationship Id="rId7" Type="http://schemas.openxmlformats.org/officeDocument/2006/relationships/image" Target="../media/image5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6.jp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8.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9.png"/><Relationship Id="rId7" Type="http://schemas.openxmlformats.org/officeDocument/2006/relationships/image" Target="../media/image6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61.jpg"/><Relationship Id="rId7" Type="http://schemas.openxmlformats.org/officeDocument/2006/relationships/image" Target="../media/image62.jpg"/><Relationship Id="rId8" Type="http://schemas.openxmlformats.org/officeDocument/2006/relationships/image" Target="../media/image63.jp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5.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6.jpg"/><Relationship Id="rId6" Type="http://schemas.openxmlformats.org/officeDocument/2006/relationships/image" Target="../media/image67.jp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jpg"/><Relationship Id="rId4" Type="http://schemas.openxmlformats.org/officeDocument/2006/relationships/image" Target="../media/image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jp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4.png"/><Relationship Id="rId7" Type="http://schemas.openxmlformats.org/officeDocument/2006/relationships/image" Target="../media/image50.png"/><Relationship Id="rId8" Type="http://schemas.openxmlformats.org/officeDocument/2006/relationships/image" Target="../media/image51.jpg"/><Relationship Id="rId9" Type="http://schemas.openxmlformats.org/officeDocument/2006/relationships/image" Target="../media/image7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3.jpg"/><Relationship Id="rId7" Type="http://schemas.openxmlformats.org/officeDocument/2006/relationships/image" Target="../media/image14.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5.jpg"/><Relationship Id="rId7" Type="http://schemas.openxmlformats.org/officeDocument/2006/relationships/image" Target="../media/image26.jpg"/><Relationship Id="rId8" Type="http://schemas.openxmlformats.org/officeDocument/2006/relationships/image" Target="../media/image27.jpg"/><Relationship Id="rId9"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7389198" name=""/>
          <p:cNvPicPr>
            <a:picLocks noChangeAspect="1"/>
          </p:cNvPicPr>
          <p:nvPr/>
        </p:nvPicPr>
        <p:blipFill>
          <a:blip r:embed="rId3"/>
          <a:stretch/>
        </p:blipFill>
        <p:spPr bwMode="auto">
          <a:xfrm>
            <a:off x="0" y="0"/>
            <a:ext cx="12191999" cy="6858000"/>
          </a:xfrm>
          <a:prstGeom prst="rect">
            <a:avLst/>
          </a:prstGeom>
        </p:spPr>
      </p:pic>
      <p:pic>
        <p:nvPicPr>
          <p:cNvPr id="1096485737" name=""/>
          <p:cNvPicPr>
            <a:picLocks noChangeAspect="1"/>
          </p:cNvPicPr>
          <p:nvPr/>
        </p:nvPicPr>
        <p:blipFill>
          <a:blip r:embed="rId4"/>
          <a:stretch/>
        </p:blipFill>
        <p:spPr bwMode="auto">
          <a:xfrm>
            <a:off x="0" y="0"/>
            <a:ext cx="12191999" cy="6858000"/>
          </a:xfrm>
          <a:prstGeom prst="rect">
            <a:avLst/>
          </a:prstGeom>
        </p:spPr>
      </p:pic>
      <p:pic>
        <p:nvPicPr>
          <p:cNvPr id="1903352590" name=""/>
          <p:cNvPicPr>
            <a:picLocks noChangeAspect="1"/>
          </p:cNvPicPr>
          <p:nvPr/>
        </p:nvPicPr>
        <p:blipFill>
          <a:blip r:embed="rId5"/>
          <a:stretch/>
        </p:blipFill>
        <p:spPr bwMode="auto">
          <a:xfrm flipH="0" flipV="0">
            <a:off x="2725309" y="1398067"/>
            <a:ext cx="9466686" cy="4733343"/>
          </a:xfrm>
          <a:prstGeom prst="rect">
            <a:avLst/>
          </a:prstGeom>
        </p:spPr>
      </p:pic>
      <p:sp>
        <p:nvSpPr>
          <p:cNvPr id="426904261" name="Title 1"/>
          <p:cNvSpPr>
            <a:spLocks noGrp="1"/>
          </p:cNvSpPr>
          <p:nvPr/>
        </p:nvSpPr>
        <p:spPr bwMode="auto">
          <a:xfrm flipH="0" flipV="0">
            <a:off x="766645" y="171761"/>
            <a:ext cx="6292020" cy="685185"/>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02725817" name=""/>
          <p:cNvPicPr>
            <a:picLocks noChangeAspect="1"/>
          </p:cNvPicPr>
          <p:nvPr/>
        </p:nvPicPr>
        <p:blipFill>
          <a:blip r:embed="rId6"/>
          <a:stretch/>
        </p:blipFill>
        <p:spPr bwMode="auto">
          <a:xfrm flipH="0" flipV="0">
            <a:off x="705768" y="6398198"/>
            <a:ext cx="1966733" cy="295009"/>
          </a:xfrm>
          <a:prstGeom prst="rect">
            <a:avLst/>
          </a:prstGeom>
        </p:spPr>
      </p:pic>
      <p:pic>
        <p:nvPicPr>
          <p:cNvPr id="1567953621" name=""/>
          <p:cNvPicPr>
            <a:picLocks noChangeAspect="1"/>
          </p:cNvPicPr>
          <p:nvPr/>
        </p:nvPicPr>
        <p:blipFill>
          <a:blip r:embed="rId7"/>
          <a:stretch/>
        </p:blipFill>
        <p:spPr bwMode="auto">
          <a:xfrm rot="20730918" flipH="0" flipV="0">
            <a:off x="92592" y="3024523"/>
            <a:ext cx="3576970" cy="2814817"/>
          </a:xfrm>
          <a:prstGeom prst="rect">
            <a:avLst/>
          </a:prstGeom>
        </p:spPr>
      </p:pic>
      <p:sp>
        <p:nvSpPr>
          <p:cNvPr id="46972465" name="Title 1"/>
          <p:cNvSpPr>
            <a:spLocks noGrp="1"/>
          </p:cNvSpPr>
          <p:nvPr>
            <p:ph type="title"/>
          </p:nvPr>
        </p:nvSpPr>
        <p:spPr bwMode="auto">
          <a:xfrm flipH="0" flipV="0">
            <a:off x="838197" y="1275583"/>
            <a:ext cx="11353799" cy="1325561"/>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Meshtastic is an alternative </a:t>
            </a:r>
            <a:r>
              <a:rPr lang="en-US" sz="3600" b="0" i="0" u="none" strike="noStrike" cap="none" spc="0">
                <a:solidFill>
                  <a:schemeClr val="tx1">
                    <a:lumMod val="75000"/>
                    <a:lumOff val="25000"/>
                  </a:schemeClr>
                </a:solidFill>
                <a:latin typeface="Arial Black"/>
                <a:cs typeface="Arial Black"/>
              </a:rPr>
              <a:t>communication network</a:t>
            </a:r>
            <a:r>
              <a:rPr lang="en-US" sz="3600" b="0" i="0" u="none" strike="noStrike" cap="none" spc="0">
                <a:solidFill>
                  <a:schemeClr val="tx1">
                    <a:lumMod val="75000"/>
                    <a:lumOff val="25000"/>
                  </a:schemeClr>
                </a:solidFill>
                <a:latin typeface="Arial"/>
                <a:cs typeface="Arial"/>
              </a:rPr>
              <a:t> providing resilient </a:t>
            </a:r>
            <a:r>
              <a:rPr lang="en-US" sz="3600" b="0" i="0" u="none" strike="noStrike" cap="none" spc="0">
                <a:solidFill>
                  <a:schemeClr val="tx1">
                    <a:lumMod val="75000"/>
                    <a:lumOff val="25000"/>
                  </a:schemeClr>
                </a:solidFill>
                <a:latin typeface="Arial Black"/>
                <a:cs typeface="Arial Black"/>
              </a:rPr>
              <a:t>mesh relay</a:t>
            </a:r>
            <a:r>
              <a:rPr lang="en-US" sz="3600" b="0" i="0" u="none" strike="noStrike" cap="none" spc="0">
                <a:solidFill>
                  <a:schemeClr val="tx1">
                    <a:lumMod val="75000"/>
                    <a:lumOff val="25000"/>
                  </a:schemeClr>
                </a:solidFill>
                <a:latin typeface="Arial"/>
                <a:cs typeface="Arial"/>
              </a:rPr>
              <a:t> routing</a:t>
            </a:r>
            <a:r>
              <a:rPr lang="en-US" sz="3600" b="0" i="0" u="none" strike="noStrike" cap="none" spc="0">
                <a:solidFill>
                  <a:schemeClr val="tx1">
                    <a:lumMod val="75000"/>
                    <a:lumOff val="25000"/>
                  </a:schemeClr>
                </a:solidFill>
                <a:latin typeface="Arial"/>
                <a:cs typeface="Arial"/>
              </a:rPr>
              <a:t>, </a:t>
            </a:r>
            <a:r>
              <a:rPr lang="en-US" sz="3600" b="0" i="0" u="none" strike="noStrike" cap="none" spc="0">
                <a:solidFill>
                  <a:schemeClr val="tx1">
                    <a:lumMod val="75000"/>
                    <a:lumOff val="25000"/>
                  </a:schemeClr>
                </a:solidFill>
                <a:latin typeface="Arial Black"/>
                <a:cs typeface="Arial Black"/>
              </a:rPr>
              <a:t>low power</a:t>
            </a:r>
            <a:r>
              <a:rPr lang="en-US" sz="3600" b="0" i="0" u="none" strike="noStrike" cap="none" spc="0">
                <a:solidFill>
                  <a:schemeClr val="tx1">
                    <a:lumMod val="75000"/>
                    <a:lumOff val="25000"/>
                  </a:schemeClr>
                </a:solidFill>
                <a:latin typeface="Arial"/>
                <a:cs typeface="Arial"/>
              </a:rPr>
              <a:t> consumption, </a:t>
            </a:r>
            <a:r>
              <a:rPr lang="en-US" sz="3600" b="0" i="0" u="none" strike="noStrike" cap="none" spc="0">
                <a:solidFill>
                  <a:schemeClr val="tx1">
                    <a:lumMod val="75000"/>
                    <a:lumOff val="25000"/>
                  </a:schemeClr>
                </a:solidFill>
                <a:latin typeface="Arial"/>
                <a:cs typeface="Arial"/>
              </a:rPr>
              <a:t>and </a:t>
            </a:r>
            <a:r>
              <a:rPr lang="en-US" sz="3600" b="0" i="0" u="none" strike="noStrike" cap="none" spc="0">
                <a:solidFill>
                  <a:schemeClr val="tx1">
                    <a:lumMod val="75000"/>
                    <a:lumOff val="25000"/>
                  </a:schemeClr>
                </a:solidFill>
                <a:latin typeface="Arial Black"/>
                <a:cs typeface="Arial Black"/>
              </a:rPr>
              <a:t>long-range</a:t>
            </a:r>
            <a:r>
              <a:rPr lang="en-US" sz="3600" b="0" i="0" u="none" strike="noStrike" cap="none" spc="0">
                <a:solidFill>
                  <a:schemeClr val="tx1">
                    <a:lumMod val="75000"/>
                    <a:lumOff val="25000"/>
                  </a:schemeClr>
                </a:solidFill>
                <a:latin typeface="Arial"/>
                <a:cs typeface="Arial"/>
              </a:rPr>
              <a:t> capability</a:t>
            </a:r>
            <a:endParaRPr sz="3600">
              <a:solidFill>
                <a:schemeClr val="tx1">
                  <a:lumMod val="75000"/>
                  <a:lumOff val="25000"/>
                </a:schemeClr>
              </a:solidFill>
              <a:latin typeface="Arial Black"/>
              <a:cs typeface="Arial Black"/>
            </a:endParaRPr>
          </a:p>
        </p:txBody>
      </p:sp>
      <p:pic>
        <p:nvPicPr>
          <p:cNvPr id="1367081387" name=""/>
          <p:cNvPicPr>
            <a:picLocks noChangeAspect="1"/>
          </p:cNvPicPr>
          <p:nvPr/>
        </p:nvPicPr>
        <p:blipFill>
          <a:blip r:embed="rId8"/>
          <a:stretch/>
        </p:blipFill>
        <p:spPr bwMode="auto">
          <a:xfrm flipH="0" flipV="0">
            <a:off x="4689042" y="3136795"/>
            <a:ext cx="2369621" cy="2375956"/>
          </a:xfrm>
          <a:prstGeom prst="roundRect">
            <a:avLst>
              <a:gd name="adj" fmla="val 21411"/>
            </a:avLst>
          </a:prstGeom>
          <a:effectLst>
            <a:outerShdw blurRad="50800" dist="38100" dir="2700000" algn="tl" rotWithShape="0">
              <a:prstClr val="black">
                <a:alpha val="40000"/>
              </a:prstClr>
            </a:outerShdw>
          </a:effectLst>
        </p:spPr>
      </p:pic>
      <p:grpSp>
        <p:nvGrpSpPr>
          <p:cNvPr id="1240731620" name=""/>
          <p:cNvGrpSpPr/>
          <p:nvPr/>
        </p:nvGrpSpPr>
        <p:grpSpPr bwMode="auto">
          <a:xfrm>
            <a:off x="8039764" y="3683932"/>
            <a:ext cx="1330697" cy="1330697"/>
            <a:chOff x="0" y="0"/>
            <a:chExt cx="1330697" cy="1330697"/>
          </a:xfrm>
        </p:grpSpPr>
        <p:sp>
          <p:nvSpPr>
            <p:cNvPr id="1568796203" name=""/>
            <p:cNvSpPr/>
            <p:nvPr/>
          </p:nvSpPr>
          <p:spPr bwMode="auto">
            <a:xfrm flipH="0" flipV="0">
              <a:off x="0" y="0"/>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160371705" name=""/>
            <p:cNvPicPr>
              <a:picLocks noChangeAspect="1"/>
            </p:cNvPicPr>
            <p:nvPr/>
          </p:nvPicPr>
          <p:blipFill>
            <a:blip r:embed="rId9"/>
            <a:stretch/>
          </p:blipFill>
          <p:spPr bwMode="auto">
            <a:xfrm flipH="0" flipV="0">
              <a:off x="162197" y="168399"/>
              <a:ext cx="1006301" cy="1008217"/>
            </a:xfrm>
            <a:prstGeom prst="rect">
              <a:avLst/>
            </a:prstGeom>
          </p:spPr>
        </p:pic>
      </p:grpSp>
      <p:grpSp>
        <p:nvGrpSpPr>
          <p:cNvPr id="236838445" name=""/>
          <p:cNvGrpSpPr/>
          <p:nvPr/>
        </p:nvGrpSpPr>
        <p:grpSpPr bwMode="auto">
          <a:xfrm>
            <a:off x="9734697" y="3619499"/>
            <a:ext cx="1337278" cy="1395130"/>
            <a:chOff x="0" y="0"/>
            <a:chExt cx="1337278" cy="1395130"/>
          </a:xfrm>
        </p:grpSpPr>
        <p:sp>
          <p:nvSpPr>
            <p:cNvPr id="1620499849" name=""/>
            <p:cNvSpPr/>
            <p:nvPr/>
          </p:nvSpPr>
          <p:spPr bwMode="auto">
            <a:xfrm flipH="0" flipV="0">
              <a:off x="0" y="64432"/>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285760598" name=""/>
            <p:cNvPicPr>
              <a:picLocks noChangeAspect="1"/>
            </p:cNvPicPr>
            <p:nvPr/>
          </p:nvPicPr>
          <p:blipFill>
            <a:blip r:embed="rId10"/>
            <a:stretch/>
          </p:blipFill>
          <p:spPr bwMode="auto">
            <a:xfrm flipH="0" flipV="0">
              <a:off x="52916" y="0"/>
              <a:ext cx="1284361" cy="1286807"/>
            </a:xfrm>
            <a:prstGeom prst="rect">
              <a:avLst/>
            </a:prstGeom>
          </p:spPr>
        </p:pic>
      </p:grpSp>
      <p:sp>
        <p:nvSpPr>
          <p:cNvPr id="1523013453" name=""/>
          <p:cNvSpPr txBox="1"/>
          <p:nvPr/>
        </p:nvSpPr>
        <p:spPr bwMode="auto">
          <a:xfrm flipH="0" flipV="0">
            <a:off x="11526333" y="6294859"/>
            <a:ext cx="56415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a:t>
            </a:r>
            <a:endParaRPr sz="2600">
              <a:solidFill>
                <a:schemeClr val="bg1"/>
              </a:solidFill>
              <a:latin typeface="Arial Black"/>
              <a:cs typeface="Arial Black"/>
            </a:endParaRPr>
          </a:p>
        </p:txBody>
      </p:sp>
      <p:sp>
        <p:nvSpPr>
          <p:cNvPr id="990728103" name=""/>
          <p:cNvSpPr txBox="1"/>
          <p:nvPr/>
        </p:nvSpPr>
        <p:spPr bwMode="auto">
          <a:xfrm flipH="0" flipV="0">
            <a:off x="5170674" y="6357565"/>
            <a:ext cx="3544903"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600">
                <a:solidFill>
                  <a:schemeClr val="bg1"/>
                </a:solidFill>
                <a:latin typeface="Arial Black"/>
                <a:cs typeface="Arial Black"/>
              </a:rPr>
              <a:t>updated 7/21/2024</a:t>
            </a:r>
            <a:endParaRPr sz="1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53514968" name=""/>
          <p:cNvPicPr>
            <a:picLocks noChangeAspect="1"/>
          </p:cNvPicPr>
          <p:nvPr/>
        </p:nvPicPr>
        <p:blipFill>
          <a:blip r:embed="rId3"/>
          <a:stretch/>
        </p:blipFill>
        <p:spPr bwMode="auto">
          <a:xfrm>
            <a:off x="0" y="0"/>
            <a:ext cx="12191997" cy="6858000"/>
          </a:xfrm>
          <a:prstGeom prst="rect">
            <a:avLst/>
          </a:prstGeom>
        </p:spPr>
      </p:pic>
      <p:pic>
        <p:nvPicPr>
          <p:cNvPr id="1454625745" name=""/>
          <p:cNvPicPr>
            <a:picLocks noChangeAspect="1"/>
          </p:cNvPicPr>
          <p:nvPr/>
        </p:nvPicPr>
        <p:blipFill>
          <a:blip r:embed="rId4"/>
          <a:stretch/>
        </p:blipFill>
        <p:spPr bwMode="auto">
          <a:xfrm>
            <a:off x="0" y="0"/>
            <a:ext cx="12191997" cy="6858000"/>
          </a:xfrm>
          <a:prstGeom prst="rect">
            <a:avLst/>
          </a:prstGeom>
        </p:spPr>
      </p:pic>
      <p:sp>
        <p:nvSpPr>
          <p:cNvPr id="191423361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234635496" name=""/>
          <p:cNvPicPr>
            <a:picLocks noChangeAspect="1"/>
          </p:cNvPicPr>
          <p:nvPr/>
        </p:nvPicPr>
        <p:blipFill>
          <a:blip r:embed="rId5"/>
          <a:stretch/>
        </p:blipFill>
        <p:spPr bwMode="auto">
          <a:xfrm flipH="0" flipV="0">
            <a:off x="705765" y="6398196"/>
            <a:ext cx="1966729" cy="295007"/>
          </a:xfrm>
          <a:prstGeom prst="rect">
            <a:avLst/>
          </a:prstGeom>
        </p:spPr>
      </p:pic>
      <p:sp>
        <p:nvSpPr>
          <p:cNvPr id="158762227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1362198637"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10.</a:t>
            </a:r>
            <a:endParaRPr sz="2600">
              <a:solidFill>
                <a:schemeClr val="bg1"/>
              </a:solidFill>
              <a:latin typeface="Arial Black"/>
              <a:cs typeface="Arial Black"/>
            </a:endParaRPr>
          </a:p>
        </p:txBody>
      </p:sp>
      <p:sp>
        <p:nvSpPr>
          <p:cNvPr id="7943211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Connect to your computer via USB</a:t>
            </a:r>
            <a:endParaRPr sz="3200">
              <a:solidFill>
                <a:schemeClr val="tx1">
                  <a:lumMod val="75000"/>
                  <a:lumOff val="25000"/>
                </a:schemeClr>
              </a:solidFill>
              <a:latin typeface="Arial"/>
              <a:cs typeface="Arial"/>
            </a:endParaRPr>
          </a:p>
        </p:txBody>
      </p:sp>
      <p:grpSp>
        <p:nvGrpSpPr>
          <p:cNvPr id="683352684" name=""/>
          <p:cNvGrpSpPr/>
          <p:nvPr/>
        </p:nvGrpSpPr>
        <p:grpSpPr bwMode="auto">
          <a:xfrm flipH="0" flipV="0">
            <a:off x="705765" y="1738728"/>
            <a:ext cx="11318815" cy="3607367"/>
            <a:chOff x="0" y="0"/>
            <a:chExt cx="11318815" cy="3607367"/>
          </a:xfrm>
        </p:grpSpPr>
        <p:pic>
          <p:nvPicPr>
            <p:cNvPr id="61691247" name=""/>
            <p:cNvPicPr>
              <a:picLocks noChangeAspect="1"/>
            </p:cNvPicPr>
            <p:nvPr/>
          </p:nvPicPr>
          <p:blipFill>
            <a:blip r:embed="rId6"/>
            <a:stretch/>
          </p:blipFill>
          <p:spPr bwMode="auto">
            <a:xfrm rot="0" flipH="0" flipV="0">
              <a:off x="0" y="0"/>
              <a:ext cx="4791107" cy="3607367"/>
            </a:xfrm>
            <a:prstGeom prst="rect">
              <a:avLst/>
            </a:prstGeom>
          </p:spPr>
        </p:pic>
        <p:pic>
          <p:nvPicPr>
            <p:cNvPr id="136144777" name=""/>
            <p:cNvPicPr>
              <a:picLocks noChangeAspect="1"/>
            </p:cNvPicPr>
            <p:nvPr/>
          </p:nvPicPr>
          <p:blipFill>
            <a:blip r:embed="rId7"/>
            <a:srcRect l="8784" t="51258" r="14141" b="16366"/>
            <a:stretch/>
          </p:blipFill>
          <p:spPr bwMode="auto">
            <a:xfrm flipH="0" flipV="0">
              <a:off x="4852779" y="0"/>
              <a:ext cx="6466035" cy="360736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6579847" name=""/>
          <p:cNvPicPr>
            <a:picLocks noChangeAspect="1"/>
          </p:cNvPicPr>
          <p:nvPr/>
        </p:nvPicPr>
        <p:blipFill>
          <a:blip r:embed="rId3"/>
          <a:stretch/>
        </p:blipFill>
        <p:spPr bwMode="auto">
          <a:xfrm>
            <a:off x="0" y="0"/>
            <a:ext cx="12191997" cy="6858000"/>
          </a:xfrm>
          <a:prstGeom prst="rect">
            <a:avLst/>
          </a:prstGeom>
        </p:spPr>
      </p:pic>
      <p:pic>
        <p:nvPicPr>
          <p:cNvPr id="535322515" name=""/>
          <p:cNvPicPr>
            <a:picLocks noChangeAspect="1"/>
          </p:cNvPicPr>
          <p:nvPr/>
        </p:nvPicPr>
        <p:blipFill>
          <a:blip r:embed="rId4"/>
          <a:stretch/>
        </p:blipFill>
        <p:spPr bwMode="auto">
          <a:xfrm>
            <a:off x="0" y="0"/>
            <a:ext cx="12191997" cy="6858000"/>
          </a:xfrm>
          <a:prstGeom prst="rect">
            <a:avLst/>
          </a:prstGeom>
        </p:spPr>
      </p:pic>
      <p:sp>
        <p:nvSpPr>
          <p:cNvPr id="1732072093"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35005564" name=""/>
          <p:cNvPicPr>
            <a:picLocks noChangeAspect="1"/>
          </p:cNvPicPr>
          <p:nvPr/>
        </p:nvPicPr>
        <p:blipFill>
          <a:blip r:embed="rId5"/>
          <a:stretch/>
        </p:blipFill>
        <p:spPr bwMode="auto">
          <a:xfrm flipH="0" flipV="0">
            <a:off x="705765" y="6398196"/>
            <a:ext cx="1966729" cy="295007"/>
          </a:xfrm>
          <a:prstGeom prst="rect">
            <a:avLst/>
          </a:prstGeom>
        </p:spPr>
      </p:pic>
      <p:sp>
        <p:nvSpPr>
          <p:cNvPr id="1899380852"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908979361"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11.</a:t>
            </a:r>
            <a:endParaRPr sz="2600">
              <a:solidFill>
                <a:schemeClr val="bg1"/>
              </a:solidFill>
              <a:latin typeface="Arial Black"/>
              <a:cs typeface="Arial Black"/>
            </a:endParaRPr>
          </a:p>
        </p:txBody>
      </p:sp>
      <p:sp>
        <p:nvSpPr>
          <p:cNvPr id="1444244721"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981057469" name=""/>
          <p:cNvGrpSpPr/>
          <p:nvPr/>
        </p:nvGrpSpPr>
        <p:grpSpPr bwMode="auto">
          <a:xfrm flipH="0" flipV="0">
            <a:off x="838197" y="1959849"/>
            <a:ext cx="11297706" cy="3336807"/>
            <a:chOff x="0" y="0"/>
            <a:chExt cx="11297706" cy="3336807"/>
          </a:xfrm>
        </p:grpSpPr>
        <p:pic>
          <p:nvPicPr>
            <p:cNvPr id="1940385032" name=""/>
            <p:cNvPicPr>
              <a:picLocks noChangeAspect="1"/>
            </p:cNvPicPr>
            <p:nvPr/>
          </p:nvPicPr>
          <p:blipFill>
            <a:blip r:embed="rId6"/>
            <a:srcRect l="22547" t="19918" r="12843" b="18387"/>
            <a:stretch/>
          </p:blipFill>
          <p:spPr bwMode="auto">
            <a:xfrm rot="0" flipH="0" flipV="0">
              <a:off x="0" y="0"/>
              <a:ext cx="4626891" cy="3326550"/>
            </a:xfrm>
            <a:prstGeom prst="rect">
              <a:avLst/>
            </a:prstGeom>
          </p:spPr>
        </p:pic>
        <p:pic>
          <p:nvPicPr>
            <p:cNvPr id="193668969" name=""/>
            <p:cNvPicPr>
              <a:picLocks noChangeAspect="1"/>
            </p:cNvPicPr>
            <p:nvPr/>
          </p:nvPicPr>
          <p:blipFill>
            <a:blip r:embed="rId7"/>
            <a:srcRect l="17499" t="19571" r="20748" b="12911"/>
            <a:stretch/>
          </p:blipFill>
          <p:spPr bwMode="auto">
            <a:xfrm flipH="0" flipV="0">
              <a:off x="6745076" y="768"/>
              <a:ext cx="2290280" cy="3325782"/>
            </a:xfrm>
            <a:prstGeom prst="rect">
              <a:avLst/>
            </a:prstGeom>
          </p:spPr>
        </p:pic>
        <p:pic>
          <p:nvPicPr>
            <p:cNvPr id="758773035" name=""/>
            <p:cNvPicPr>
              <a:picLocks noChangeAspect="1"/>
            </p:cNvPicPr>
            <p:nvPr/>
          </p:nvPicPr>
          <p:blipFill>
            <a:blip r:embed="rId8"/>
            <a:srcRect l="6344" t="15724" r="42415" b="16757"/>
            <a:stretch/>
          </p:blipFill>
          <p:spPr bwMode="auto">
            <a:xfrm flipH="0" flipV="0">
              <a:off x="4751271" y="768"/>
              <a:ext cx="1906261" cy="3336039"/>
            </a:xfrm>
            <a:prstGeom prst="rect">
              <a:avLst/>
            </a:prstGeom>
          </p:spPr>
        </p:pic>
        <p:pic>
          <p:nvPicPr>
            <p:cNvPr id="628111684" name=""/>
            <p:cNvPicPr>
              <a:picLocks noChangeAspect="1"/>
            </p:cNvPicPr>
            <p:nvPr/>
          </p:nvPicPr>
          <p:blipFill>
            <a:blip r:embed="rId9"/>
            <a:srcRect l="25548" t="11949" r="7998" b="11352"/>
            <a:stretch/>
          </p:blipFill>
          <p:spPr bwMode="auto">
            <a:xfrm flipH="0" flipV="0">
              <a:off x="9121406" y="768"/>
              <a:ext cx="2176300" cy="33360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30863371" name=""/>
          <p:cNvPicPr>
            <a:picLocks noChangeAspect="1"/>
          </p:cNvPicPr>
          <p:nvPr/>
        </p:nvPicPr>
        <p:blipFill>
          <a:blip r:embed="rId3"/>
          <a:stretch/>
        </p:blipFill>
        <p:spPr bwMode="auto">
          <a:xfrm>
            <a:off x="0" y="0"/>
            <a:ext cx="12191997" cy="6858000"/>
          </a:xfrm>
          <a:prstGeom prst="rect">
            <a:avLst/>
          </a:prstGeom>
        </p:spPr>
      </p:pic>
      <p:pic>
        <p:nvPicPr>
          <p:cNvPr id="1986200046" name=""/>
          <p:cNvPicPr>
            <a:picLocks noChangeAspect="1"/>
          </p:cNvPicPr>
          <p:nvPr/>
        </p:nvPicPr>
        <p:blipFill>
          <a:blip r:embed="rId4"/>
          <a:stretch/>
        </p:blipFill>
        <p:spPr bwMode="auto">
          <a:xfrm>
            <a:off x="0" y="0"/>
            <a:ext cx="12191997" cy="6858000"/>
          </a:xfrm>
          <a:prstGeom prst="rect">
            <a:avLst/>
          </a:prstGeom>
        </p:spPr>
      </p:pic>
      <p:sp>
        <p:nvSpPr>
          <p:cNvPr id="69416802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50583212" name=""/>
          <p:cNvPicPr>
            <a:picLocks noChangeAspect="1"/>
          </p:cNvPicPr>
          <p:nvPr/>
        </p:nvPicPr>
        <p:blipFill>
          <a:blip r:embed="rId5"/>
          <a:stretch/>
        </p:blipFill>
        <p:spPr bwMode="auto">
          <a:xfrm flipH="0" flipV="0">
            <a:off x="705765" y="6398196"/>
            <a:ext cx="1966729" cy="295007"/>
          </a:xfrm>
          <a:prstGeom prst="rect">
            <a:avLst/>
          </a:prstGeom>
        </p:spPr>
      </p:pic>
      <p:sp>
        <p:nvSpPr>
          <p:cNvPr id="350423759"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2124021273"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12.</a:t>
            </a:r>
            <a:endParaRPr sz="2600">
              <a:solidFill>
                <a:schemeClr val="bg1"/>
              </a:solidFill>
              <a:latin typeface="Arial Black"/>
              <a:cs typeface="Arial Black"/>
            </a:endParaRPr>
          </a:p>
        </p:txBody>
      </p:sp>
      <p:sp>
        <p:nvSpPr>
          <p:cNvPr id="897448988"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2144507865" name=""/>
          <p:cNvGrpSpPr/>
          <p:nvPr/>
        </p:nvGrpSpPr>
        <p:grpSpPr bwMode="auto">
          <a:xfrm flipH="0" flipV="0">
            <a:off x="715844" y="2041296"/>
            <a:ext cx="11426297" cy="3214309"/>
            <a:chOff x="0" y="0"/>
            <a:chExt cx="11426297" cy="3214309"/>
          </a:xfrm>
        </p:grpSpPr>
        <p:pic>
          <p:nvPicPr>
            <p:cNvPr id="1341326975" name=""/>
            <p:cNvPicPr>
              <a:picLocks noChangeAspect="1"/>
            </p:cNvPicPr>
            <p:nvPr/>
          </p:nvPicPr>
          <p:blipFill>
            <a:blip r:embed="rId6"/>
            <a:srcRect l="9272" t="14991" r="11085" b="15343"/>
            <a:stretch/>
          </p:blipFill>
          <p:spPr bwMode="auto">
            <a:xfrm flipH="0" flipV="0">
              <a:off x="0" y="12354"/>
              <a:ext cx="2688226" cy="3123086"/>
            </a:xfrm>
            <a:prstGeom prst="rect">
              <a:avLst/>
            </a:prstGeom>
          </p:spPr>
        </p:pic>
        <p:pic>
          <p:nvPicPr>
            <p:cNvPr id="12811778" name=""/>
            <p:cNvPicPr>
              <a:picLocks noChangeAspect="1"/>
            </p:cNvPicPr>
            <p:nvPr/>
          </p:nvPicPr>
          <p:blipFill>
            <a:blip r:embed="rId7"/>
            <a:srcRect l="6636" t="13888" r="18406" b="18870"/>
            <a:stretch/>
          </p:blipFill>
          <p:spPr bwMode="auto">
            <a:xfrm flipH="0" flipV="0">
              <a:off x="2821710" y="0"/>
              <a:ext cx="2642084" cy="3147795"/>
            </a:xfrm>
            <a:prstGeom prst="rect">
              <a:avLst/>
            </a:prstGeom>
          </p:spPr>
        </p:pic>
        <p:pic>
          <p:nvPicPr>
            <p:cNvPr id="118666694" name=""/>
            <p:cNvPicPr>
              <a:picLocks noChangeAspect="1"/>
            </p:cNvPicPr>
            <p:nvPr/>
          </p:nvPicPr>
          <p:blipFill>
            <a:blip r:embed="rId8"/>
            <a:srcRect l="19357" t="38523" r="21242" b="2415"/>
            <a:stretch/>
          </p:blipFill>
          <p:spPr bwMode="auto">
            <a:xfrm flipH="0" flipV="0">
              <a:off x="5603032" y="12354"/>
              <a:ext cx="5823264" cy="320195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59172617" name=""/>
          <p:cNvPicPr>
            <a:picLocks noChangeAspect="1"/>
          </p:cNvPicPr>
          <p:nvPr/>
        </p:nvPicPr>
        <p:blipFill>
          <a:blip r:embed="rId3"/>
          <a:stretch/>
        </p:blipFill>
        <p:spPr bwMode="auto">
          <a:xfrm>
            <a:off x="0" y="0"/>
            <a:ext cx="12191997" cy="6858000"/>
          </a:xfrm>
          <a:prstGeom prst="rect">
            <a:avLst/>
          </a:prstGeom>
        </p:spPr>
      </p:pic>
      <p:pic>
        <p:nvPicPr>
          <p:cNvPr id="498190813" name=""/>
          <p:cNvPicPr>
            <a:picLocks noChangeAspect="1"/>
          </p:cNvPicPr>
          <p:nvPr/>
        </p:nvPicPr>
        <p:blipFill>
          <a:blip r:embed="rId4"/>
          <a:stretch/>
        </p:blipFill>
        <p:spPr bwMode="auto">
          <a:xfrm>
            <a:off x="0" y="0"/>
            <a:ext cx="12191997" cy="6858000"/>
          </a:xfrm>
          <a:prstGeom prst="rect">
            <a:avLst/>
          </a:prstGeom>
        </p:spPr>
      </p:pic>
      <p:sp>
        <p:nvSpPr>
          <p:cNvPr id="938404464"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9356648" name=""/>
          <p:cNvPicPr>
            <a:picLocks noChangeAspect="1"/>
          </p:cNvPicPr>
          <p:nvPr/>
        </p:nvPicPr>
        <p:blipFill>
          <a:blip r:embed="rId5"/>
          <a:stretch/>
        </p:blipFill>
        <p:spPr bwMode="auto">
          <a:xfrm flipH="0" flipV="0">
            <a:off x="705765" y="6398196"/>
            <a:ext cx="1966729" cy="295007"/>
          </a:xfrm>
          <a:prstGeom prst="rect">
            <a:avLst/>
          </a:prstGeom>
        </p:spPr>
      </p:pic>
      <p:sp>
        <p:nvSpPr>
          <p:cNvPr id="908128240"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b="0">
              <a:solidFill>
                <a:schemeClr val="tx1">
                  <a:lumMod val="75000"/>
                  <a:lumOff val="25000"/>
                </a:schemeClr>
              </a:solidFill>
              <a:latin typeface="Arial Black"/>
              <a:cs typeface="Arial Black"/>
            </a:endParaRPr>
          </a:p>
        </p:txBody>
      </p:sp>
      <p:sp>
        <p:nvSpPr>
          <p:cNvPr id="1599339573"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13.</a:t>
            </a:r>
            <a:endParaRPr sz="2600">
              <a:solidFill>
                <a:schemeClr val="bg1"/>
              </a:solidFill>
              <a:latin typeface="Arial Black"/>
              <a:cs typeface="Arial Black"/>
            </a:endParaRPr>
          </a:p>
        </p:txBody>
      </p:sp>
      <p:sp>
        <p:nvSpPr>
          <p:cNvPr id="3129724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pic>
        <p:nvPicPr>
          <p:cNvPr id="1593181162" name=""/>
          <p:cNvPicPr>
            <a:picLocks noChangeAspect="1"/>
          </p:cNvPicPr>
          <p:nvPr/>
        </p:nvPicPr>
        <p:blipFill>
          <a:blip r:embed="rId6"/>
          <a:srcRect l="0" t="25132" r="0" b="24603"/>
          <a:stretch/>
        </p:blipFill>
        <p:spPr bwMode="auto">
          <a:xfrm flipH="0" flipV="0">
            <a:off x="1689131" y="1898952"/>
            <a:ext cx="9108420" cy="34471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38204044" name=""/>
          <p:cNvPicPr>
            <a:picLocks noChangeAspect="1"/>
          </p:cNvPicPr>
          <p:nvPr/>
        </p:nvPicPr>
        <p:blipFill>
          <a:blip r:embed="rId3"/>
          <a:stretch/>
        </p:blipFill>
        <p:spPr bwMode="auto">
          <a:xfrm>
            <a:off x="0" y="0"/>
            <a:ext cx="12191997" cy="6858000"/>
          </a:xfrm>
          <a:prstGeom prst="rect">
            <a:avLst/>
          </a:prstGeom>
        </p:spPr>
      </p:pic>
      <p:pic>
        <p:nvPicPr>
          <p:cNvPr id="1555487632" name=""/>
          <p:cNvPicPr>
            <a:picLocks noChangeAspect="1"/>
          </p:cNvPicPr>
          <p:nvPr/>
        </p:nvPicPr>
        <p:blipFill>
          <a:blip r:embed="rId4"/>
          <a:stretch/>
        </p:blipFill>
        <p:spPr bwMode="auto">
          <a:xfrm>
            <a:off x="0" y="0"/>
            <a:ext cx="12191997" cy="6858000"/>
          </a:xfrm>
          <a:prstGeom prst="rect">
            <a:avLst/>
          </a:prstGeom>
        </p:spPr>
      </p:pic>
      <p:sp>
        <p:nvSpPr>
          <p:cNvPr id="1992209216"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0424187" name=""/>
          <p:cNvPicPr>
            <a:picLocks noChangeAspect="1"/>
          </p:cNvPicPr>
          <p:nvPr/>
        </p:nvPicPr>
        <p:blipFill>
          <a:blip r:embed="rId5"/>
          <a:stretch/>
        </p:blipFill>
        <p:spPr bwMode="auto">
          <a:xfrm flipH="0" flipV="0">
            <a:off x="705765" y="6398196"/>
            <a:ext cx="1966729" cy="295007"/>
          </a:xfrm>
          <a:prstGeom prst="rect">
            <a:avLst/>
          </a:prstGeom>
        </p:spPr>
      </p:pic>
      <p:sp>
        <p:nvSpPr>
          <p:cNvPr id="160087806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iPhone Software</a:t>
            </a:r>
            <a:endParaRPr sz="3200">
              <a:solidFill>
                <a:schemeClr val="tx1">
                  <a:lumMod val="75000"/>
                  <a:lumOff val="25000"/>
                </a:schemeClr>
              </a:solidFill>
              <a:latin typeface="Arial Black"/>
              <a:cs typeface="Arial Black"/>
            </a:endParaRPr>
          </a:p>
        </p:txBody>
      </p:sp>
      <p:sp>
        <p:nvSpPr>
          <p:cNvPr id="947856821"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14.</a:t>
            </a:r>
            <a:endParaRPr sz="2600">
              <a:solidFill>
                <a:schemeClr val="bg1"/>
              </a:solidFill>
              <a:latin typeface="Arial Black"/>
              <a:cs typeface="Arial Black"/>
            </a:endParaRPr>
          </a:p>
        </p:txBody>
      </p:sp>
      <p:grpSp>
        <p:nvGrpSpPr>
          <p:cNvPr id="1439305687" name=""/>
          <p:cNvGrpSpPr/>
          <p:nvPr/>
        </p:nvGrpSpPr>
        <p:grpSpPr bwMode="auto">
          <a:xfrm flipH="0" flipV="0">
            <a:off x="954240" y="1940997"/>
            <a:ext cx="11237757" cy="3883750"/>
            <a:chOff x="0" y="0"/>
            <a:chExt cx="11237757" cy="3883750"/>
          </a:xfrm>
        </p:grpSpPr>
        <p:pic>
          <p:nvPicPr>
            <p:cNvPr id="480455510" name=""/>
            <p:cNvPicPr>
              <a:picLocks noChangeAspect="1"/>
            </p:cNvPicPr>
            <p:nvPr/>
          </p:nvPicPr>
          <p:blipFill>
            <a:blip r:embed="rId6"/>
            <a:stretch/>
          </p:blipFill>
          <p:spPr bwMode="auto">
            <a:xfrm flipH="0" flipV="0">
              <a:off x="0" y="9828"/>
              <a:ext cx="2177992" cy="3873922"/>
            </a:xfrm>
            <a:prstGeom prst="rect">
              <a:avLst/>
            </a:prstGeom>
          </p:spPr>
        </p:pic>
        <p:pic>
          <p:nvPicPr>
            <p:cNvPr id="1442177385" name=""/>
            <p:cNvPicPr>
              <a:picLocks noChangeAspect="1"/>
            </p:cNvPicPr>
            <p:nvPr/>
          </p:nvPicPr>
          <p:blipFill>
            <a:blip r:embed="rId7"/>
            <a:stretch/>
          </p:blipFill>
          <p:spPr bwMode="auto">
            <a:xfrm flipH="0" flipV="0">
              <a:off x="2263559" y="9828"/>
              <a:ext cx="2177992" cy="3873922"/>
            </a:xfrm>
            <a:prstGeom prst="rect">
              <a:avLst/>
            </a:prstGeom>
          </p:spPr>
        </p:pic>
        <p:pic>
          <p:nvPicPr>
            <p:cNvPr id="2117095534" name=""/>
            <p:cNvPicPr>
              <a:picLocks noChangeAspect="1"/>
            </p:cNvPicPr>
            <p:nvPr/>
          </p:nvPicPr>
          <p:blipFill>
            <a:blip r:embed="rId8"/>
            <a:stretch/>
          </p:blipFill>
          <p:spPr bwMode="auto">
            <a:xfrm flipH="0" flipV="0">
              <a:off x="4527119" y="0"/>
              <a:ext cx="2177992" cy="3873922"/>
            </a:xfrm>
            <a:prstGeom prst="rect">
              <a:avLst/>
            </a:prstGeom>
          </p:spPr>
        </p:pic>
        <p:pic>
          <p:nvPicPr>
            <p:cNvPr id="347209342" name=""/>
            <p:cNvPicPr>
              <a:picLocks noChangeAspect="1"/>
            </p:cNvPicPr>
            <p:nvPr/>
          </p:nvPicPr>
          <p:blipFill>
            <a:blip r:embed="rId9"/>
            <a:stretch/>
          </p:blipFill>
          <p:spPr bwMode="auto">
            <a:xfrm flipH="0" flipV="0">
              <a:off x="6790678" y="0"/>
              <a:ext cx="2183518" cy="3883750"/>
            </a:xfrm>
            <a:prstGeom prst="rect">
              <a:avLst/>
            </a:prstGeom>
          </p:spPr>
        </p:pic>
        <p:pic>
          <p:nvPicPr>
            <p:cNvPr id="721329536" name=""/>
            <p:cNvPicPr>
              <a:picLocks noChangeAspect="1"/>
            </p:cNvPicPr>
            <p:nvPr/>
          </p:nvPicPr>
          <p:blipFill>
            <a:blip r:embed="rId10"/>
            <a:stretch/>
          </p:blipFill>
          <p:spPr bwMode="auto">
            <a:xfrm flipH="0" flipV="0">
              <a:off x="9059764" y="0"/>
              <a:ext cx="2177992" cy="3873922"/>
            </a:xfrm>
            <a:prstGeom prst="rect">
              <a:avLst/>
            </a:prstGeom>
          </p:spPr>
        </p:pic>
      </p:grpSp>
      <p:sp>
        <p:nvSpPr>
          <p:cNvPr id="281152873" name=""/>
          <p:cNvSpPr/>
          <p:nvPr/>
        </p:nvSpPr>
        <p:spPr bwMode="auto">
          <a:xfrm flipH="0" flipV="0">
            <a:off x="10492903" y="2469171"/>
            <a:ext cx="908537"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45677416" name=""/>
          <p:cNvSpPr/>
          <p:nvPr/>
        </p:nvSpPr>
        <p:spPr bwMode="auto">
          <a:xfrm flipH="0" flipV="0">
            <a:off x="10419634" y="3091959"/>
            <a:ext cx="1516673"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42051945" name=""/>
          <p:cNvPicPr>
            <a:picLocks noChangeAspect="1"/>
          </p:cNvPicPr>
          <p:nvPr/>
        </p:nvPicPr>
        <p:blipFill>
          <a:blip r:embed="rId3"/>
          <a:stretch/>
        </p:blipFill>
        <p:spPr bwMode="auto">
          <a:xfrm>
            <a:off x="0" y="0"/>
            <a:ext cx="12191997" cy="6858000"/>
          </a:xfrm>
          <a:prstGeom prst="rect">
            <a:avLst/>
          </a:prstGeom>
        </p:spPr>
      </p:pic>
      <p:pic>
        <p:nvPicPr>
          <p:cNvPr id="757523110" name=""/>
          <p:cNvPicPr>
            <a:picLocks noChangeAspect="1"/>
          </p:cNvPicPr>
          <p:nvPr/>
        </p:nvPicPr>
        <p:blipFill>
          <a:blip r:embed="rId4"/>
          <a:stretch/>
        </p:blipFill>
        <p:spPr bwMode="auto">
          <a:xfrm>
            <a:off x="0" y="0"/>
            <a:ext cx="12191997" cy="6858000"/>
          </a:xfrm>
          <a:prstGeom prst="rect">
            <a:avLst/>
          </a:prstGeom>
        </p:spPr>
      </p:pic>
      <p:sp>
        <p:nvSpPr>
          <p:cNvPr id="1642905752"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79863073" name=""/>
          <p:cNvPicPr>
            <a:picLocks noChangeAspect="1"/>
          </p:cNvPicPr>
          <p:nvPr/>
        </p:nvPicPr>
        <p:blipFill>
          <a:blip r:embed="rId5"/>
          <a:stretch/>
        </p:blipFill>
        <p:spPr bwMode="auto">
          <a:xfrm flipH="0" flipV="0">
            <a:off x="705765" y="6398196"/>
            <a:ext cx="1966729" cy="295007"/>
          </a:xfrm>
          <a:prstGeom prst="rect">
            <a:avLst/>
          </a:prstGeom>
        </p:spPr>
      </p:pic>
      <p:sp>
        <p:nvSpPr>
          <p:cNvPr id="1575413558" name="Title 1"/>
          <p:cNvSpPr>
            <a:spLocks noGrp="1"/>
          </p:cNvSpPr>
          <p:nvPr>
            <p:ph type="title"/>
          </p:nvPr>
        </p:nvSpPr>
        <p:spPr bwMode="auto">
          <a:xfrm flipH="0" flipV="0">
            <a:off x="838197" y="1078404"/>
            <a:ext cx="1105278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Android Software</a:t>
            </a:r>
            <a:endParaRPr sz="3200">
              <a:solidFill>
                <a:schemeClr val="tx1">
                  <a:lumMod val="75000"/>
                  <a:lumOff val="25000"/>
                </a:schemeClr>
              </a:solidFill>
              <a:latin typeface="Arial Black"/>
              <a:cs typeface="Arial Black"/>
            </a:endParaRPr>
          </a:p>
        </p:txBody>
      </p:sp>
      <p:sp>
        <p:nvSpPr>
          <p:cNvPr id="1917719573" name=""/>
          <p:cNvSpPr txBox="1"/>
          <p:nvPr/>
        </p:nvSpPr>
        <p:spPr bwMode="auto">
          <a:xfrm flipH="0" flipV="0">
            <a:off x="11166498" y="6294856"/>
            <a:ext cx="929025"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15.</a:t>
            </a:r>
            <a:endParaRPr sz="2600">
              <a:solidFill>
                <a:schemeClr val="bg1"/>
              </a:solidFill>
              <a:latin typeface="Arial Black"/>
              <a:cs typeface="Arial Black"/>
            </a:endParaRPr>
          </a:p>
        </p:txBody>
      </p:sp>
      <p:grpSp>
        <p:nvGrpSpPr>
          <p:cNvPr id="233632187" name=""/>
          <p:cNvGrpSpPr/>
          <p:nvPr/>
        </p:nvGrpSpPr>
        <p:grpSpPr bwMode="auto">
          <a:xfrm flipH="0" flipV="0">
            <a:off x="834933" y="1958945"/>
            <a:ext cx="11357064" cy="3925387"/>
            <a:chOff x="0" y="0"/>
            <a:chExt cx="11357064" cy="3925387"/>
          </a:xfrm>
        </p:grpSpPr>
        <p:pic>
          <p:nvPicPr>
            <p:cNvPr id="1319902459" name=""/>
            <p:cNvPicPr>
              <a:picLocks noChangeAspect="1"/>
            </p:cNvPicPr>
            <p:nvPr/>
          </p:nvPicPr>
          <p:blipFill>
            <a:blip r:embed="rId6"/>
            <a:stretch/>
          </p:blipFill>
          <p:spPr bwMode="auto">
            <a:xfrm>
              <a:off x="0" y="0"/>
              <a:ext cx="1811275" cy="3925387"/>
            </a:xfrm>
            <a:prstGeom prst="rect">
              <a:avLst/>
            </a:prstGeom>
          </p:spPr>
        </p:pic>
        <p:pic>
          <p:nvPicPr>
            <p:cNvPr id="1111073185" name=""/>
            <p:cNvPicPr>
              <a:picLocks noChangeAspect="1"/>
            </p:cNvPicPr>
            <p:nvPr/>
          </p:nvPicPr>
          <p:blipFill>
            <a:blip r:embed="rId7"/>
            <a:stretch/>
          </p:blipFill>
          <p:spPr bwMode="auto">
            <a:xfrm>
              <a:off x="1909157" y="0"/>
              <a:ext cx="1811275" cy="3925387"/>
            </a:xfrm>
            <a:prstGeom prst="rect">
              <a:avLst/>
            </a:prstGeom>
          </p:spPr>
        </p:pic>
        <p:pic>
          <p:nvPicPr>
            <p:cNvPr id="667629654" name=""/>
            <p:cNvPicPr>
              <a:picLocks noChangeAspect="1"/>
            </p:cNvPicPr>
            <p:nvPr/>
          </p:nvPicPr>
          <p:blipFill>
            <a:blip r:embed="rId8"/>
            <a:stretch/>
          </p:blipFill>
          <p:spPr bwMode="auto">
            <a:xfrm>
              <a:off x="3818315" y="0"/>
              <a:ext cx="1811275" cy="3925387"/>
            </a:xfrm>
            <a:prstGeom prst="rect">
              <a:avLst/>
            </a:prstGeom>
          </p:spPr>
        </p:pic>
        <p:pic>
          <p:nvPicPr>
            <p:cNvPr id="35055567" name=""/>
            <p:cNvPicPr>
              <a:picLocks noChangeAspect="1"/>
            </p:cNvPicPr>
            <p:nvPr/>
          </p:nvPicPr>
          <p:blipFill>
            <a:blip r:embed="rId9"/>
            <a:stretch/>
          </p:blipFill>
          <p:spPr bwMode="auto">
            <a:xfrm>
              <a:off x="5727473" y="0"/>
              <a:ext cx="1811275" cy="3925387"/>
            </a:xfrm>
            <a:prstGeom prst="rect">
              <a:avLst/>
            </a:prstGeom>
          </p:spPr>
        </p:pic>
        <p:pic>
          <p:nvPicPr>
            <p:cNvPr id="1601145845" name=""/>
            <p:cNvPicPr>
              <a:picLocks noChangeAspect="1"/>
            </p:cNvPicPr>
            <p:nvPr/>
          </p:nvPicPr>
          <p:blipFill>
            <a:blip r:embed="rId10"/>
            <a:stretch/>
          </p:blipFill>
          <p:spPr bwMode="auto">
            <a:xfrm>
              <a:off x="7636631" y="0"/>
              <a:ext cx="1811275" cy="3925387"/>
            </a:xfrm>
            <a:prstGeom prst="rect">
              <a:avLst/>
            </a:prstGeom>
          </p:spPr>
        </p:pic>
        <p:pic>
          <p:nvPicPr>
            <p:cNvPr id="319592298" name=""/>
            <p:cNvPicPr>
              <a:picLocks noChangeAspect="1"/>
            </p:cNvPicPr>
            <p:nvPr/>
          </p:nvPicPr>
          <p:blipFill>
            <a:blip r:embed="rId11"/>
            <a:stretch/>
          </p:blipFill>
          <p:spPr bwMode="auto">
            <a:xfrm>
              <a:off x="9545789" y="0"/>
              <a:ext cx="1811275" cy="3925387"/>
            </a:xfrm>
            <a:prstGeom prst="rect">
              <a:avLst/>
            </a:prstGeom>
          </p:spPr>
        </p:pic>
      </p:grpSp>
      <p:sp>
        <p:nvSpPr>
          <p:cNvPr id="470932643" name=""/>
          <p:cNvSpPr/>
          <p:nvPr/>
        </p:nvSpPr>
        <p:spPr bwMode="auto">
          <a:xfrm flipH="0" flipV="0">
            <a:off x="4895134" y="3348403"/>
            <a:ext cx="1333499" cy="1355480"/>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756227805" name=""/>
          <p:cNvSpPr/>
          <p:nvPr/>
        </p:nvSpPr>
        <p:spPr bwMode="auto">
          <a:xfrm flipH="0" flipV="0">
            <a:off x="6946673" y="3429000"/>
            <a:ext cx="893884" cy="87922"/>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27485494" name=""/>
          <p:cNvSpPr/>
          <p:nvPr/>
        </p:nvSpPr>
        <p:spPr bwMode="auto">
          <a:xfrm flipH="0" flipV="0">
            <a:off x="6946673" y="3516922"/>
            <a:ext cx="212480" cy="139211"/>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04003319" name=""/>
          <p:cNvSpPr/>
          <p:nvPr/>
        </p:nvSpPr>
        <p:spPr bwMode="auto">
          <a:xfrm flipH="0" flipV="0">
            <a:off x="6939345" y="3150576"/>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594244627" name=""/>
          <p:cNvSpPr/>
          <p:nvPr/>
        </p:nvSpPr>
        <p:spPr bwMode="auto">
          <a:xfrm flipH="0" flipV="0">
            <a:off x="8785730"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18082109" name=""/>
          <p:cNvSpPr/>
          <p:nvPr/>
        </p:nvSpPr>
        <p:spPr bwMode="auto">
          <a:xfrm flipH="0" flipV="0">
            <a:off x="8631865" y="3553557"/>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68593310" name=""/>
          <p:cNvSpPr/>
          <p:nvPr/>
        </p:nvSpPr>
        <p:spPr bwMode="auto">
          <a:xfrm flipH="0" flipV="0">
            <a:off x="10810109"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02654105" name=""/>
          <p:cNvSpPr/>
          <p:nvPr/>
        </p:nvSpPr>
        <p:spPr bwMode="auto">
          <a:xfrm flipH="0" flipV="0">
            <a:off x="4799884" y="5004288"/>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7288404" name=""/>
          <p:cNvPicPr>
            <a:picLocks noChangeAspect="1"/>
          </p:cNvPicPr>
          <p:nvPr/>
        </p:nvPicPr>
        <p:blipFill>
          <a:blip r:embed="rId3"/>
          <a:stretch/>
        </p:blipFill>
        <p:spPr bwMode="auto">
          <a:xfrm>
            <a:off x="0" y="0"/>
            <a:ext cx="12191999" cy="6858000"/>
          </a:xfrm>
          <a:prstGeom prst="rect">
            <a:avLst/>
          </a:prstGeom>
        </p:spPr>
      </p:pic>
      <p:pic>
        <p:nvPicPr>
          <p:cNvPr id="1174942850" name=""/>
          <p:cNvPicPr>
            <a:picLocks noChangeAspect="1"/>
          </p:cNvPicPr>
          <p:nvPr/>
        </p:nvPicPr>
        <p:blipFill>
          <a:blip r:embed="rId4"/>
          <a:stretch/>
        </p:blipFill>
        <p:spPr bwMode="auto">
          <a:xfrm>
            <a:off x="560568" y="5880515"/>
            <a:ext cx="2857500" cy="428625"/>
          </a:xfrm>
          <a:prstGeom prst="rect">
            <a:avLst/>
          </a:prstGeom>
        </p:spPr>
      </p:pic>
      <p:sp>
        <p:nvSpPr>
          <p:cNvPr id="518066555" name="Title 1"/>
          <p:cNvSpPr>
            <a:spLocks noGrp="1"/>
          </p:cNvSpPr>
          <p:nvPr>
            <p:ph type="title"/>
          </p:nvPr>
        </p:nvSpPr>
        <p:spPr bwMode="auto">
          <a:xfrm flipH="0" flipV="0">
            <a:off x="962280" y="341311"/>
            <a:ext cx="10350397" cy="852407"/>
          </a:xfrm>
        </p:spPr>
        <p:txBody>
          <a:bodyPr/>
          <a:lstStyle/>
          <a:p>
            <a:pPr algn="ctr">
              <a:defRPr/>
            </a:pPr>
            <a:r>
              <a:rPr lang="en-US" sz="4400" b="0" i="0" u="none" strike="noStrike" cap="none" spc="0">
                <a:solidFill>
                  <a:schemeClr val="bg1"/>
                </a:solidFill>
                <a:latin typeface="Arial Black"/>
                <a:cs typeface="Arial Black"/>
              </a:rPr>
              <a:t>Join Us On The Mesh! </a:t>
            </a:r>
            <a:endParaRPr>
              <a:solidFill>
                <a:schemeClr val="bg1"/>
              </a:solidFill>
              <a:latin typeface="Arial Black"/>
              <a:cs typeface="Arial Black"/>
            </a:endParaRPr>
          </a:p>
        </p:txBody>
      </p:sp>
      <p:sp>
        <p:nvSpPr>
          <p:cNvPr id="364600798" name=""/>
          <p:cNvSpPr txBox="1"/>
          <p:nvPr/>
        </p:nvSpPr>
        <p:spPr bwMode="auto">
          <a:xfrm flipH="0" flipV="0">
            <a:off x="11092414" y="6294856"/>
            <a:ext cx="100454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16.</a:t>
            </a:r>
            <a:endParaRPr sz="2600">
              <a:solidFill>
                <a:schemeClr val="bg1"/>
              </a:solidFill>
              <a:latin typeface="Arial Black"/>
              <a:cs typeface="Arial Black"/>
            </a:endParaRPr>
          </a:p>
        </p:txBody>
      </p:sp>
      <p:sp>
        <p:nvSpPr>
          <p:cNvPr id="952603585" name=""/>
          <p:cNvSpPr/>
          <p:nvPr/>
        </p:nvSpPr>
        <p:spPr bwMode="auto">
          <a:xfrm rot="0" flipH="0" flipV="0">
            <a:off x="1853736" y="1429108"/>
            <a:ext cx="8567484" cy="3999782"/>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1947181767" name=""/>
          <p:cNvPicPr>
            <a:picLocks noChangeAspect="1"/>
          </p:cNvPicPr>
          <p:nvPr/>
        </p:nvPicPr>
        <p:blipFill>
          <a:blip r:embed="rId5"/>
          <a:stretch/>
        </p:blipFill>
        <p:spPr bwMode="auto">
          <a:xfrm flipH="0" flipV="0">
            <a:off x="6822303" y="1883139"/>
            <a:ext cx="3147967" cy="3147967"/>
          </a:xfrm>
          <a:prstGeom prst="rect">
            <a:avLst/>
          </a:prstGeom>
        </p:spPr>
      </p:pic>
      <p:pic>
        <p:nvPicPr>
          <p:cNvPr id="1236859761" name=""/>
          <p:cNvPicPr>
            <a:picLocks noChangeAspect="1"/>
          </p:cNvPicPr>
          <p:nvPr/>
        </p:nvPicPr>
        <p:blipFill>
          <a:blip r:embed="rId6"/>
          <a:srcRect l="2961" t="11569" r="0" b="5224"/>
          <a:stretch/>
        </p:blipFill>
        <p:spPr bwMode="auto">
          <a:xfrm flipH="0" flipV="0">
            <a:off x="4388785" y="1634641"/>
            <a:ext cx="2109193" cy="3588715"/>
          </a:xfrm>
          <a:prstGeom prst="rect">
            <a:avLst/>
          </a:prstGeom>
        </p:spPr>
      </p:pic>
      <p:sp>
        <p:nvSpPr>
          <p:cNvPr id="653183025" name="Content Placeholder 2"/>
          <p:cNvSpPr>
            <a:spLocks noGrp="1"/>
          </p:cNvSpPr>
          <p:nvPr>
            <p:ph idx="1"/>
          </p:nvPr>
        </p:nvSpPr>
        <p:spPr bwMode="auto">
          <a:xfrm flipH="0" flipV="0">
            <a:off x="2100853" y="2729429"/>
            <a:ext cx="2037695" cy="1581895"/>
          </a:xfrm>
        </p:spPr>
        <p:txBody>
          <a:bodyPr vertOverflow="overflow" horzOverflow="overflow" vert="horz" wrap="square" lIns="91440" tIns="45720" rIns="91440" bIns="45720" numCol="1" spcCol="0" rtlCol="0" fromWordArt="0" anchor="t" anchorCtr="0" forceAA="0" upright="0" compatLnSpc="0">
            <a:normAutofit fontScale="85000" lnSpcReduction="3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45366936" name=""/>
          <p:cNvPicPr>
            <a:picLocks noChangeAspect="1"/>
          </p:cNvPicPr>
          <p:nvPr/>
        </p:nvPicPr>
        <p:blipFill>
          <a:blip r:embed="rId3"/>
          <a:stretch/>
        </p:blipFill>
        <p:spPr bwMode="auto">
          <a:xfrm>
            <a:off x="0" y="0"/>
            <a:ext cx="12191998" cy="6858000"/>
          </a:xfrm>
          <a:prstGeom prst="rect">
            <a:avLst/>
          </a:prstGeom>
        </p:spPr>
      </p:pic>
      <p:pic>
        <p:nvPicPr>
          <p:cNvPr id="1831810639" name=""/>
          <p:cNvPicPr>
            <a:picLocks noChangeAspect="1"/>
          </p:cNvPicPr>
          <p:nvPr/>
        </p:nvPicPr>
        <p:blipFill>
          <a:blip r:embed="rId4"/>
          <a:stretch/>
        </p:blipFill>
        <p:spPr bwMode="auto">
          <a:xfrm>
            <a:off x="0" y="0"/>
            <a:ext cx="12191998" cy="6858000"/>
          </a:xfrm>
          <a:prstGeom prst="rect">
            <a:avLst/>
          </a:prstGeom>
        </p:spPr>
      </p:pic>
      <p:sp>
        <p:nvSpPr>
          <p:cNvPr id="153532542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978681522" name=""/>
          <p:cNvPicPr>
            <a:picLocks noChangeAspect="1"/>
          </p:cNvPicPr>
          <p:nvPr/>
        </p:nvPicPr>
        <p:blipFill>
          <a:blip r:embed="rId5"/>
          <a:stretch/>
        </p:blipFill>
        <p:spPr bwMode="auto">
          <a:xfrm flipH="0" flipV="0">
            <a:off x="705766" y="6398197"/>
            <a:ext cx="1966731" cy="295008"/>
          </a:xfrm>
          <a:prstGeom prst="rect">
            <a:avLst/>
          </a:prstGeom>
        </p:spPr>
      </p:pic>
      <p:sp>
        <p:nvSpPr>
          <p:cNvPr id="1189301802"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Understanding Meshtastic Concepts: </a:t>
            </a:r>
            <a:r>
              <a:rPr lang="en-US" sz="3600" b="0" i="0" u="none" strike="noStrike" cap="none" spc="0">
                <a:solidFill>
                  <a:schemeClr val="tx1">
                    <a:lumMod val="75000"/>
                    <a:lumOff val="25000"/>
                  </a:schemeClr>
                </a:solidFill>
                <a:latin typeface="Arial Black"/>
                <a:cs typeface="Arial Black"/>
              </a:rPr>
              <a:t>A Multi-Layer Approach</a:t>
            </a:r>
            <a:endParaRPr sz="3600">
              <a:solidFill>
                <a:schemeClr val="tx1">
                  <a:lumMod val="75000"/>
                  <a:lumOff val="25000"/>
                </a:schemeClr>
              </a:solidFill>
              <a:latin typeface="Arial Black"/>
              <a:cs typeface="Arial Black"/>
            </a:endParaRPr>
          </a:p>
        </p:txBody>
      </p:sp>
      <p:sp>
        <p:nvSpPr>
          <p:cNvPr id="358464134" name=""/>
          <p:cNvSpPr txBox="1"/>
          <p:nvPr/>
        </p:nvSpPr>
        <p:spPr bwMode="auto">
          <a:xfrm flipH="0" flipV="0">
            <a:off x="11304081" y="6294856"/>
            <a:ext cx="79144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17.</a:t>
            </a:r>
            <a:endParaRPr sz="2600">
              <a:solidFill>
                <a:schemeClr val="bg1"/>
              </a:solidFill>
              <a:latin typeface="Arial Black"/>
              <a:cs typeface="Arial Black"/>
            </a:endParaRPr>
          </a:p>
        </p:txBody>
      </p:sp>
      <p:sp>
        <p:nvSpPr>
          <p:cNvPr id="1059892639" name=""/>
          <p:cNvSpPr/>
          <p:nvPr/>
        </p:nvSpPr>
        <p:spPr bwMode="auto">
          <a:xfrm flipH="0" flipV="0">
            <a:off x="1819593" y="5083779"/>
            <a:ext cx="9320892" cy="786190"/>
          </a:xfrm>
          <a:prstGeom prst="roundRect">
            <a:avLst>
              <a:gd name="adj" fmla="val 16667"/>
            </a:avLst>
          </a:prstGeom>
          <a:solidFill>
            <a:schemeClr val="tx1">
              <a:lumMod val="75000"/>
              <a:lumOff val="2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chemeClr val="tx1">
                  <a:lumMod val="75000"/>
                  <a:lumOff val="25000"/>
                </a:schemeClr>
              </a:solidFill>
            </a:endParaRPr>
          </a:p>
        </p:txBody>
      </p:sp>
      <p:sp>
        <p:nvSpPr>
          <p:cNvPr id="1549339543" name="Title 1"/>
          <p:cNvSpPr>
            <a:spLocks noGrp="1"/>
          </p:cNvSpPr>
          <p:nvPr>
            <p:ph type="title"/>
          </p:nvPr>
        </p:nvSpPr>
        <p:spPr bwMode="auto">
          <a:xfrm flipH="0" flipV="0">
            <a:off x="3417058" y="5194103"/>
            <a:ext cx="612596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bg1"/>
                </a:solidFill>
                <a:latin typeface="Arial Black"/>
                <a:cs typeface="Arial Black"/>
              </a:rPr>
              <a:t>LoRa Radio</a:t>
            </a:r>
            <a:endParaRPr sz="3600">
              <a:solidFill>
                <a:schemeClr val="bg1"/>
              </a:solidFill>
              <a:latin typeface="Arial Black"/>
              <a:cs typeface="Arial Black"/>
            </a:endParaRPr>
          </a:p>
        </p:txBody>
      </p:sp>
      <p:sp>
        <p:nvSpPr>
          <p:cNvPr id="914545313" name=""/>
          <p:cNvSpPr/>
          <p:nvPr/>
        </p:nvSpPr>
        <p:spPr bwMode="auto">
          <a:xfrm flipH="0" flipV="0">
            <a:off x="1819593" y="4165025"/>
            <a:ext cx="9320892" cy="786190"/>
          </a:xfrm>
          <a:prstGeom prst="roundRect">
            <a:avLst>
              <a:gd name="adj" fmla="val 16667"/>
            </a:avLst>
          </a:prstGeom>
          <a:solidFill>
            <a:schemeClr val="bg1">
              <a:lumMod val="7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725462136" name="Title 1"/>
          <p:cNvSpPr>
            <a:spLocks noGrp="1"/>
          </p:cNvSpPr>
          <p:nvPr>
            <p:ph type="title"/>
          </p:nvPr>
        </p:nvSpPr>
        <p:spPr bwMode="auto">
          <a:xfrm flipH="0" flipV="0">
            <a:off x="2117248" y="4275349"/>
            <a:ext cx="872558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Unreliable Zero Hop Messaging</a:t>
            </a:r>
            <a:endParaRPr sz="3600">
              <a:solidFill>
                <a:schemeClr val="tx1">
                  <a:lumMod val="75000"/>
                  <a:lumOff val="25000"/>
                </a:schemeClr>
              </a:solidFill>
              <a:latin typeface="Arial Black"/>
              <a:cs typeface="Arial Black"/>
            </a:endParaRPr>
          </a:p>
        </p:txBody>
      </p:sp>
      <p:sp>
        <p:nvSpPr>
          <p:cNvPr id="1075816832" name=""/>
          <p:cNvSpPr/>
          <p:nvPr/>
        </p:nvSpPr>
        <p:spPr bwMode="auto">
          <a:xfrm flipH="0" flipV="0">
            <a:off x="1819593" y="3246272"/>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648171723" name=""/>
          <p:cNvSpPr/>
          <p:nvPr/>
        </p:nvSpPr>
        <p:spPr bwMode="auto">
          <a:xfrm flipH="0" flipV="0">
            <a:off x="1819593" y="3246272"/>
            <a:ext cx="9320891" cy="786189"/>
          </a:xfrm>
          <a:prstGeom prst="roundRect">
            <a:avLst>
              <a:gd name="adj" fmla="val 16667"/>
            </a:avLst>
          </a:prstGeom>
          <a:solidFill>
            <a:schemeClr val="bg1">
              <a:lumMod val="65000"/>
              <a:alpha val="48999"/>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sz="100">
              <a:solidFill>
                <a:srgbClr val="66EA95"/>
              </a:solidFill>
            </a:endParaRPr>
          </a:p>
        </p:txBody>
      </p:sp>
      <p:sp>
        <p:nvSpPr>
          <p:cNvPr id="1900124786" name=""/>
          <p:cNvSpPr/>
          <p:nvPr/>
        </p:nvSpPr>
        <p:spPr bwMode="auto">
          <a:xfrm flipH="0" flipV="0">
            <a:off x="1819593" y="2327518"/>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1080027561" name="Title 1"/>
          <p:cNvSpPr>
            <a:spLocks noGrp="1"/>
          </p:cNvSpPr>
          <p:nvPr>
            <p:ph type="title"/>
          </p:nvPr>
        </p:nvSpPr>
        <p:spPr bwMode="auto">
          <a:xfrm flipH="0" flipV="0">
            <a:off x="1857908" y="2437842"/>
            <a:ext cx="9244261" cy="56554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3600" b="0" i="0" u="none" strike="noStrike" cap="none" spc="0">
                <a:solidFill>
                  <a:schemeClr val="tx1">
                    <a:lumMod val="75000"/>
                    <a:lumOff val="25000"/>
                  </a:schemeClr>
                </a:solidFill>
                <a:latin typeface="Arial Black"/>
                <a:cs typeface="Arial Black"/>
              </a:rPr>
              <a:t>Naive Flooding for Multi-Hop Messaging</a:t>
            </a:r>
            <a:endParaRPr sz="3600">
              <a:solidFill>
                <a:schemeClr val="tx1">
                  <a:lumMod val="75000"/>
                  <a:lumOff val="25000"/>
                </a:schemeClr>
              </a:solidFill>
              <a:latin typeface="Arial Black"/>
              <a:cs typeface="Arial Black"/>
            </a:endParaRPr>
          </a:p>
        </p:txBody>
      </p:sp>
      <p:sp>
        <p:nvSpPr>
          <p:cNvPr id="1293041060" name="Title 1"/>
          <p:cNvSpPr>
            <a:spLocks noGrp="1"/>
          </p:cNvSpPr>
          <p:nvPr>
            <p:ph type="title"/>
          </p:nvPr>
        </p:nvSpPr>
        <p:spPr bwMode="auto">
          <a:xfrm flipH="0" flipV="0">
            <a:off x="2338365" y="3356596"/>
            <a:ext cx="8283348"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Reliable Zero Hop Messaging</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156670483" name=""/>
          <p:cNvPicPr>
            <a:picLocks noChangeAspect="1"/>
          </p:cNvPicPr>
          <p:nvPr/>
        </p:nvPicPr>
        <p:blipFill>
          <a:blip r:embed="rId3"/>
          <a:stretch/>
        </p:blipFill>
        <p:spPr bwMode="auto">
          <a:xfrm>
            <a:off x="0" y="0"/>
            <a:ext cx="12191998" cy="6858000"/>
          </a:xfrm>
          <a:prstGeom prst="rect">
            <a:avLst/>
          </a:prstGeom>
        </p:spPr>
      </p:pic>
      <p:pic>
        <p:nvPicPr>
          <p:cNvPr id="954946994" name=""/>
          <p:cNvPicPr>
            <a:picLocks noChangeAspect="1"/>
          </p:cNvPicPr>
          <p:nvPr/>
        </p:nvPicPr>
        <p:blipFill>
          <a:blip r:embed="rId4"/>
          <a:stretch/>
        </p:blipFill>
        <p:spPr bwMode="auto">
          <a:xfrm>
            <a:off x="0" y="0"/>
            <a:ext cx="12191998" cy="6858000"/>
          </a:xfrm>
          <a:prstGeom prst="rect">
            <a:avLst/>
          </a:prstGeom>
        </p:spPr>
      </p:pic>
      <p:sp>
        <p:nvSpPr>
          <p:cNvPr id="143189740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785462103" name=""/>
          <p:cNvPicPr>
            <a:picLocks noChangeAspect="1"/>
          </p:cNvPicPr>
          <p:nvPr/>
        </p:nvPicPr>
        <p:blipFill>
          <a:blip r:embed="rId5"/>
          <a:stretch/>
        </p:blipFill>
        <p:spPr bwMode="auto">
          <a:xfrm flipH="0" flipV="0">
            <a:off x="705766" y="6398197"/>
            <a:ext cx="1966731" cy="295008"/>
          </a:xfrm>
          <a:prstGeom prst="rect">
            <a:avLst/>
          </a:prstGeom>
        </p:spPr>
      </p:pic>
      <p:sp>
        <p:nvSpPr>
          <p:cNvPr id="1289349062"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0: LoRa Radio</a:t>
            </a:r>
            <a:r>
              <a:rPr lang="en-US" sz="3600" b="0" i="0" u="none" strike="noStrike" cap="none" spc="0">
                <a:solidFill>
                  <a:schemeClr val="tx1">
                    <a:lumMod val="75000"/>
                    <a:lumOff val="25000"/>
                  </a:schemeClr>
                </a:solidFill>
                <a:latin typeface="Arial"/>
                <a:cs typeface="Arial"/>
              </a:rPr>
              <a:t> - The Foundation of Meshtastic Communication</a:t>
            </a:r>
            <a:endParaRPr sz="3600">
              <a:solidFill>
                <a:schemeClr val="tx1">
                  <a:lumMod val="75000"/>
                  <a:lumOff val="25000"/>
                </a:schemeClr>
              </a:solidFill>
              <a:latin typeface="Arial Black"/>
              <a:cs typeface="Arial Black"/>
            </a:endParaRPr>
          </a:p>
        </p:txBody>
      </p:sp>
      <p:pic>
        <p:nvPicPr>
          <p:cNvPr id="1088078780" name=""/>
          <p:cNvPicPr>
            <a:picLocks noChangeAspect="1"/>
          </p:cNvPicPr>
          <p:nvPr/>
        </p:nvPicPr>
        <p:blipFill>
          <a:blip r:embed="rId6"/>
          <a:stretch/>
        </p:blipFill>
        <p:spPr bwMode="auto">
          <a:xfrm flipH="0" flipV="0">
            <a:off x="1844430" y="2021708"/>
            <a:ext cx="9255519" cy="4102513"/>
          </a:xfrm>
          <a:prstGeom prst="rect">
            <a:avLst/>
          </a:prstGeom>
        </p:spPr>
      </p:pic>
      <p:sp>
        <p:nvSpPr>
          <p:cNvPr id="969245502" name=""/>
          <p:cNvSpPr txBox="1"/>
          <p:nvPr/>
        </p:nvSpPr>
        <p:spPr bwMode="auto">
          <a:xfrm flipH="0" flipV="0">
            <a:off x="11304081" y="6294856"/>
            <a:ext cx="79216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00881934" name=""/>
          <p:cNvPicPr>
            <a:picLocks noChangeAspect="1"/>
          </p:cNvPicPr>
          <p:nvPr/>
        </p:nvPicPr>
        <p:blipFill>
          <a:blip r:embed="rId3"/>
          <a:stretch/>
        </p:blipFill>
        <p:spPr bwMode="auto">
          <a:xfrm>
            <a:off x="0" y="0"/>
            <a:ext cx="12191998" cy="6858000"/>
          </a:xfrm>
          <a:prstGeom prst="rect">
            <a:avLst/>
          </a:prstGeom>
        </p:spPr>
      </p:pic>
      <p:pic>
        <p:nvPicPr>
          <p:cNvPr id="464939328" name=""/>
          <p:cNvPicPr>
            <a:picLocks noChangeAspect="1"/>
          </p:cNvPicPr>
          <p:nvPr/>
        </p:nvPicPr>
        <p:blipFill>
          <a:blip r:embed="rId4"/>
          <a:stretch/>
        </p:blipFill>
        <p:spPr bwMode="auto">
          <a:xfrm>
            <a:off x="0" y="0"/>
            <a:ext cx="12191998" cy="6858000"/>
          </a:xfrm>
          <a:prstGeom prst="rect">
            <a:avLst/>
          </a:prstGeom>
        </p:spPr>
      </p:pic>
      <p:sp>
        <p:nvSpPr>
          <p:cNvPr id="1441046262"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18684256" name=""/>
          <p:cNvPicPr>
            <a:picLocks noChangeAspect="1"/>
          </p:cNvPicPr>
          <p:nvPr/>
        </p:nvPicPr>
        <p:blipFill>
          <a:blip r:embed="rId5"/>
          <a:stretch/>
        </p:blipFill>
        <p:spPr bwMode="auto">
          <a:xfrm flipH="0" flipV="0">
            <a:off x="705766" y="6398197"/>
            <a:ext cx="1966731" cy="295008"/>
          </a:xfrm>
          <a:prstGeom prst="rect">
            <a:avLst/>
          </a:prstGeom>
        </p:spPr>
      </p:pic>
      <p:sp>
        <p:nvSpPr>
          <p:cNvPr id="74544638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1: Unreliable Zero Hop Messaging</a:t>
            </a:r>
            <a:r>
              <a:rPr lang="en-US" sz="3600" b="0" i="0" u="none" strike="noStrike" cap="none" spc="0">
                <a:solidFill>
                  <a:schemeClr val="tx1">
                    <a:lumMod val="75000"/>
                    <a:lumOff val="25000"/>
                  </a:schemeClr>
                </a:solidFill>
                <a:latin typeface="Arial"/>
                <a:cs typeface="Arial"/>
              </a:rPr>
              <a:t> - Conventional Packet Transmission</a:t>
            </a:r>
            <a:endParaRPr sz="4800">
              <a:solidFill>
                <a:schemeClr val="tx1">
                  <a:lumMod val="75000"/>
                  <a:lumOff val="25000"/>
                </a:schemeClr>
              </a:solidFill>
              <a:latin typeface="Arial Black"/>
              <a:cs typeface="Arial Black"/>
            </a:endParaRPr>
          </a:p>
        </p:txBody>
      </p:sp>
      <p:pic>
        <p:nvPicPr>
          <p:cNvPr id="1247718997" name=""/>
          <p:cNvPicPr>
            <a:picLocks noChangeAspect="1"/>
          </p:cNvPicPr>
          <p:nvPr/>
        </p:nvPicPr>
        <p:blipFill>
          <a:blip r:embed="rId6"/>
          <a:stretch/>
        </p:blipFill>
        <p:spPr bwMode="auto">
          <a:xfrm flipH="0" flipV="0">
            <a:off x="1844429" y="2021707"/>
            <a:ext cx="9255519" cy="4102512"/>
          </a:xfrm>
          <a:prstGeom prst="rect">
            <a:avLst/>
          </a:prstGeom>
        </p:spPr>
      </p:pic>
      <p:sp>
        <p:nvSpPr>
          <p:cNvPr id="1402868729" name=""/>
          <p:cNvSpPr txBox="1"/>
          <p:nvPr/>
        </p:nvSpPr>
        <p:spPr bwMode="auto">
          <a:xfrm flipH="0" flipV="0">
            <a:off x="11335833" y="6294856"/>
            <a:ext cx="76401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19.</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77395706" name=""/>
          <p:cNvPicPr>
            <a:picLocks noChangeAspect="1"/>
          </p:cNvPicPr>
          <p:nvPr/>
        </p:nvPicPr>
        <p:blipFill>
          <a:blip r:embed="rId3"/>
          <a:stretch/>
        </p:blipFill>
        <p:spPr bwMode="auto">
          <a:xfrm>
            <a:off x="0" y="0"/>
            <a:ext cx="12191997" cy="6858000"/>
          </a:xfrm>
          <a:prstGeom prst="rect">
            <a:avLst/>
          </a:prstGeom>
        </p:spPr>
      </p:pic>
      <p:pic>
        <p:nvPicPr>
          <p:cNvPr id="1321688318" name=""/>
          <p:cNvPicPr>
            <a:picLocks noChangeAspect="1"/>
          </p:cNvPicPr>
          <p:nvPr/>
        </p:nvPicPr>
        <p:blipFill>
          <a:blip r:embed="rId4"/>
          <a:stretch/>
        </p:blipFill>
        <p:spPr bwMode="auto">
          <a:xfrm>
            <a:off x="560566" y="5880513"/>
            <a:ext cx="2857500" cy="428625"/>
          </a:xfrm>
          <a:prstGeom prst="rect">
            <a:avLst/>
          </a:prstGeom>
        </p:spPr>
      </p:pic>
      <p:sp>
        <p:nvSpPr>
          <p:cNvPr id="1218107646" name="Title 1"/>
          <p:cNvSpPr>
            <a:spLocks noGrp="1"/>
          </p:cNvSpPr>
          <p:nvPr>
            <p:ph type="title"/>
          </p:nvPr>
        </p:nvSpPr>
        <p:spPr bwMode="auto">
          <a:xfrm>
            <a:off x="962280" y="425224"/>
            <a:ext cx="10515600" cy="1325559"/>
          </a:xfrm>
        </p:spPr>
        <p:txBody>
          <a:bodyPr/>
          <a:lstStyle/>
          <a:p>
            <a:pPr algn="l">
              <a:defRPr/>
            </a:pPr>
            <a:r>
              <a:rPr lang="en-US" sz="4400" b="0" i="0" u="none" strike="noStrike" cap="none" spc="0">
                <a:solidFill>
                  <a:schemeClr val="bg1"/>
                </a:solidFill>
                <a:latin typeface="Arial Black"/>
                <a:cs typeface="Arial Black"/>
              </a:rPr>
              <a:t>What We’re Going to Cover</a:t>
            </a:r>
            <a:endParaRPr>
              <a:solidFill>
                <a:schemeClr val="bg1"/>
              </a:solidFill>
              <a:latin typeface="Arial Black"/>
              <a:cs typeface="Arial Black"/>
            </a:endParaRPr>
          </a:p>
        </p:txBody>
      </p:sp>
      <p:sp>
        <p:nvSpPr>
          <p:cNvPr id="990575671" name="Content Placeholder 2"/>
          <p:cNvSpPr>
            <a:spLocks noGrp="1"/>
          </p:cNvSpPr>
          <p:nvPr>
            <p:ph idx="1"/>
          </p:nvPr>
        </p:nvSpPr>
        <p:spPr bwMode="auto">
          <a:xfrm flipH="0" flipV="0">
            <a:off x="1222600" y="1991774"/>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What is Meshtastic and LoRa?</a:t>
            </a:r>
            <a:endParaRPr sz="2000" b="0" i="0" u="none" strike="noStrike" cap="none" spc="0">
              <a:solidFill>
                <a:schemeClr val="bg1"/>
              </a:solidFill>
              <a:latin typeface="Arial"/>
              <a:cs typeface="Arial"/>
            </a:endParaRPr>
          </a:p>
        </p:txBody>
      </p:sp>
      <p:sp>
        <p:nvSpPr>
          <p:cNvPr id="61695834" name="Content Placeholder 2"/>
          <p:cNvSpPr>
            <a:spLocks noGrp="1"/>
          </p:cNvSpPr>
          <p:nvPr>
            <p:ph idx="1"/>
          </p:nvPr>
        </p:nvSpPr>
        <p:spPr bwMode="auto">
          <a:xfrm flipH="0" flipV="0">
            <a:off x="3142539" y="4309481"/>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Encryption</a:t>
            </a:r>
            <a:endParaRPr sz="2000" b="0" i="0" u="none" strike="noStrike" cap="none" spc="0">
              <a:solidFill>
                <a:schemeClr val="bg1"/>
              </a:solidFill>
              <a:latin typeface="Arial"/>
              <a:cs typeface="Arial"/>
            </a:endParaRPr>
          </a:p>
        </p:txBody>
      </p:sp>
      <p:sp>
        <p:nvSpPr>
          <p:cNvPr id="1812932175" name="Content Placeholder 2"/>
          <p:cNvSpPr>
            <a:spLocks noGrp="1"/>
          </p:cNvSpPr>
          <p:nvPr>
            <p:ph idx="1"/>
          </p:nvPr>
        </p:nvSpPr>
        <p:spPr bwMode="auto">
          <a:xfrm flipH="0" flipV="0">
            <a:off x="3758855" y="5082050"/>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Optimizing the Network</a:t>
            </a:r>
            <a:endParaRPr sz="2000" b="0" i="0" u="none" strike="noStrike" cap="none" spc="0">
              <a:solidFill>
                <a:schemeClr val="bg1"/>
              </a:solidFill>
              <a:latin typeface="Arial"/>
              <a:cs typeface="Arial"/>
            </a:endParaRPr>
          </a:p>
        </p:txBody>
      </p:sp>
      <p:sp>
        <p:nvSpPr>
          <p:cNvPr id="969982972" name="Content Placeholder 2"/>
          <p:cNvSpPr>
            <a:spLocks noGrp="1"/>
          </p:cNvSpPr>
          <p:nvPr>
            <p:ph idx="1"/>
          </p:nvPr>
        </p:nvSpPr>
        <p:spPr bwMode="auto">
          <a:xfrm flipH="0" flipV="0">
            <a:off x="4392921" y="5854619"/>
            <a:ext cx="7448469"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Uses</a:t>
            </a:r>
            <a:endParaRPr sz="2000" b="0" i="0" u="none" strike="noStrike" cap="none" spc="0">
              <a:solidFill>
                <a:schemeClr val="bg1"/>
              </a:solidFill>
              <a:latin typeface="Arial"/>
              <a:cs typeface="Arial"/>
            </a:endParaRPr>
          </a:p>
        </p:txBody>
      </p:sp>
      <p:sp>
        <p:nvSpPr>
          <p:cNvPr id="2113794866" name=""/>
          <p:cNvSpPr/>
          <p:nvPr/>
        </p:nvSpPr>
        <p:spPr bwMode="auto">
          <a:xfrm flipH="0" flipV="0">
            <a:off x="4266128" y="5716577"/>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30363912" name=""/>
          <p:cNvSpPr/>
          <p:nvPr/>
        </p:nvSpPr>
        <p:spPr bwMode="auto">
          <a:xfrm flipH="0" flipV="0">
            <a:off x="3632064" y="4948079"/>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0376851" name=""/>
          <p:cNvSpPr/>
          <p:nvPr/>
        </p:nvSpPr>
        <p:spPr bwMode="auto">
          <a:xfrm flipH="0" flipV="0">
            <a:off x="2998000" y="4179581"/>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09198170" name=""/>
          <p:cNvSpPr/>
          <p:nvPr/>
        </p:nvSpPr>
        <p:spPr bwMode="auto">
          <a:xfrm flipH="0" flipV="0">
            <a:off x="1095806" y="1874088"/>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2104919319" name=""/>
          <p:cNvSpPr txBox="1"/>
          <p:nvPr/>
        </p:nvSpPr>
        <p:spPr bwMode="auto">
          <a:xfrm flipH="0" flipV="0">
            <a:off x="11092413" y="6294855"/>
            <a:ext cx="100634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a:t>
            </a:r>
            <a:endParaRPr sz="2600">
              <a:solidFill>
                <a:schemeClr val="bg1"/>
              </a:solidFill>
              <a:latin typeface="Arial Black"/>
              <a:cs typeface="Arial Black"/>
            </a:endParaRPr>
          </a:p>
        </p:txBody>
      </p:sp>
      <p:sp>
        <p:nvSpPr>
          <p:cNvPr id="1847180151" name="Content Placeholder 2"/>
          <p:cNvSpPr>
            <a:spLocks noGrp="1"/>
          </p:cNvSpPr>
          <p:nvPr>
            <p:ph idx="1"/>
          </p:nvPr>
        </p:nvSpPr>
        <p:spPr bwMode="auto">
          <a:xfrm flipH="0" flipV="0">
            <a:off x="1856662" y="2764343"/>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How to Install Device Firmware</a:t>
            </a:r>
            <a:endParaRPr sz="2000" b="0" i="0" u="none" strike="noStrike" cap="none" spc="0">
              <a:solidFill>
                <a:schemeClr val="bg1"/>
              </a:solidFill>
              <a:latin typeface="Arial"/>
              <a:cs typeface="Arial"/>
            </a:endParaRPr>
          </a:p>
        </p:txBody>
      </p:sp>
      <p:sp>
        <p:nvSpPr>
          <p:cNvPr id="2033685989" name="Content Placeholder 2"/>
          <p:cNvSpPr>
            <a:spLocks noGrp="1"/>
          </p:cNvSpPr>
          <p:nvPr>
            <p:ph idx="1"/>
          </p:nvPr>
        </p:nvSpPr>
        <p:spPr bwMode="auto">
          <a:xfrm flipH="0" flipV="0">
            <a:off x="2523471" y="3536912"/>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Setting Up and Connecting the App</a:t>
            </a:r>
            <a:endParaRPr sz="2000" b="0" i="0" u="none" strike="noStrike" cap="none" spc="0">
              <a:solidFill>
                <a:schemeClr val="bg1"/>
              </a:solidFill>
              <a:latin typeface="Arial"/>
              <a:cs typeface="Arial"/>
            </a:endParaRPr>
          </a:p>
        </p:txBody>
      </p:sp>
      <p:sp>
        <p:nvSpPr>
          <p:cNvPr id="1775943101" name=""/>
          <p:cNvSpPr/>
          <p:nvPr/>
        </p:nvSpPr>
        <p:spPr bwMode="auto">
          <a:xfrm flipH="0" flipV="0">
            <a:off x="2363935" y="3411083"/>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604042851" name=""/>
          <p:cNvSpPr/>
          <p:nvPr/>
        </p:nvSpPr>
        <p:spPr bwMode="auto">
          <a:xfrm flipH="0" flipV="0">
            <a:off x="1729871" y="2642585"/>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46649922" name=""/>
          <p:cNvPicPr>
            <a:picLocks noChangeAspect="1"/>
          </p:cNvPicPr>
          <p:nvPr/>
        </p:nvPicPr>
        <p:blipFill>
          <a:blip r:embed="rId3"/>
          <a:stretch/>
        </p:blipFill>
        <p:spPr bwMode="auto">
          <a:xfrm>
            <a:off x="0" y="0"/>
            <a:ext cx="12191998" cy="6858000"/>
          </a:xfrm>
          <a:prstGeom prst="rect">
            <a:avLst/>
          </a:prstGeom>
        </p:spPr>
      </p:pic>
      <p:pic>
        <p:nvPicPr>
          <p:cNvPr id="1204548154" name=""/>
          <p:cNvPicPr>
            <a:picLocks noChangeAspect="1"/>
          </p:cNvPicPr>
          <p:nvPr/>
        </p:nvPicPr>
        <p:blipFill>
          <a:blip r:embed="rId4"/>
          <a:stretch/>
        </p:blipFill>
        <p:spPr bwMode="auto">
          <a:xfrm>
            <a:off x="0" y="0"/>
            <a:ext cx="12191998" cy="6858000"/>
          </a:xfrm>
          <a:prstGeom prst="rect">
            <a:avLst/>
          </a:prstGeom>
        </p:spPr>
      </p:pic>
      <p:sp>
        <p:nvSpPr>
          <p:cNvPr id="202608988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350278553" name=""/>
          <p:cNvPicPr>
            <a:picLocks noChangeAspect="1"/>
          </p:cNvPicPr>
          <p:nvPr/>
        </p:nvPicPr>
        <p:blipFill>
          <a:blip r:embed="rId5"/>
          <a:stretch/>
        </p:blipFill>
        <p:spPr bwMode="auto">
          <a:xfrm flipH="0" flipV="0">
            <a:off x="705766" y="6398197"/>
            <a:ext cx="1966731" cy="295008"/>
          </a:xfrm>
          <a:prstGeom prst="rect">
            <a:avLst/>
          </a:prstGeom>
        </p:spPr>
      </p:pic>
      <p:sp>
        <p:nvSpPr>
          <p:cNvPr id="137300803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2: Reliable Zero Hop Messaging</a:t>
            </a:r>
            <a:r>
              <a:rPr lang="en-US" sz="3600" b="0" i="0" u="none" strike="noStrike" cap="none" spc="0">
                <a:solidFill>
                  <a:schemeClr val="tx1">
                    <a:lumMod val="75000"/>
                    <a:lumOff val="25000"/>
                  </a:schemeClr>
                </a:solidFill>
                <a:latin typeface="Arial"/>
                <a:cs typeface="Arial"/>
              </a:rPr>
              <a:t> - Ensuring Message Delivery</a:t>
            </a:r>
            <a:endParaRPr sz="4800">
              <a:solidFill>
                <a:schemeClr val="tx1">
                  <a:lumMod val="75000"/>
                  <a:lumOff val="25000"/>
                </a:schemeClr>
              </a:solidFill>
              <a:latin typeface="Arial Black"/>
              <a:cs typeface="Arial Black"/>
            </a:endParaRPr>
          </a:p>
        </p:txBody>
      </p:sp>
      <p:pic>
        <p:nvPicPr>
          <p:cNvPr id="960991170" name=""/>
          <p:cNvPicPr>
            <a:picLocks noChangeAspect="1"/>
          </p:cNvPicPr>
          <p:nvPr/>
        </p:nvPicPr>
        <p:blipFill>
          <a:blip r:embed="rId6"/>
          <a:stretch/>
        </p:blipFill>
        <p:spPr bwMode="auto">
          <a:xfrm flipH="0" flipV="0">
            <a:off x="6095999" y="2515694"/>
            <a:ext cx="5608130" cy="2804064"/>
          </a:xfrm>
          <a:prstGeom prst="rect">
            <a:avLst/>
          </a:prstGeom>
        </p:spPr>
      </p:pic>
      <p:pic>
        <p:nvPicPr>
          <p:cNvPr id="1669698766" name=""/>
          <p:cNvPicPr>
            <a:picLocks noChangeAspect="1"/>
          </p:cNvPicPr>
          <p:nvPr/>
        </p:nvPicPr>
        <p:blipFill>
          <a:blip r:embed="rId7"/>
          <a:stretch/>
        </p:blipFill>
        <p:spPr bwMode="auto">
          <a:xfrm flipH="0" flipV="0">
            <a:off x="-651297" y="2145947"/>
            <a:ext cx="8785978" cy="3895569"/>
          </a:xfrm>
          <a:prstGeom prst="rect">
            <a:avLst/>
          </a:prstGeom>
        </p:spPr>
      </p:pic>
      <p:sp>
        <p:nvSpPr>
          <p:cNvPr id="2147205541" name=""/>
          <p:cNvSpPr txBox="1"/>
          <p:nvPr/>
        </p:nvSpPr>
        <p:spPr bwMode="auto">
          <a:xfrm flipH="0" flipV="0">
            <a:off x="11124164" y="6294856"/>
            <a:ext cx="97208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20.</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56460283" name=""/>
          <p:cNvPicPr>
            <a:picLocks noChangeAspect="1"/>
          </p:cNvPicPr>
          <p:nvPr/>
        </p:nvPicPr>
        <p:blipFill>
          <a:blip r:embed="rId3"/>
          <a:stretch/>
        </p:blipFill>
        <p:spPr bwMode="auto">
          <a:xfrm>
            <a:off x="0" y="0"/>
            <a:ext cx="12191998" cy="6858000"/>
          </a:xfrm>
          <a:prstGeom prst="rect">
            <a:avLst/>
          </a:prstGeom>
        </p:spPr>
      </p:pic>
      <p:pic>
        <p:nvPicPr>
          <p:cNvPr id="1513374511" name=""/>
          <p:cNvPicPr>
            <a:picLocks noChangeAspect="1"/>
          </p:cNvPicPr>
          <p:nvPr/>
        </p:nvPicPr>
        <p:blipFill>
          <a:blip r:embed="rId4"/>
          <a:stretch/>
        </p:blipFill>
        <p:spPr bwMode="auto">
          <a:xfrm>
            <a:off x="0" y="0"/>
            <a:ext cx="12191998" cy="6858000"/>
          </a:xfrm>
          <a:prstGeom prst="rect">
            <a:avLst/>
          </a:prstGeom>
        </p:spPr>
      </p:pic>
      <p:sp>
        <p:nvSpPr>
          <p:cNvPr id="943133865"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6415957" name=""/>
          <p:cNvPicPr>
            <a:picLocks noChangeAspect="1"/>
          </p:cNvPicPr>
          <p:nvPr/>
        </p:nvPicPr>
        <p:blipFill>
          <a:blip r:embed="rId5"/>
          <a:stretch/>
        </p:blipFill>
        <p:spPr bwMode="auto">
          <a:xfrm flipH="0" flipV="0">
            <a:off x="705766" y="6398197"/>
            <a:ext cx="1966731" cy="295008"/>
          </a:xfrm>
          <a:prstGeom prst="rect">
            <a:avLst/>
          </a:prstGeom>
        </p:spPr>
      </p:pic>
      <p:sp>
        <p:nvSpPr>
          <p:cNvPr id="1501887294" name="Title 1"/>
          <p:cNvSpPr>
            <a:spLocks noGrp="1"/>
          </p:cNvSpPr>
          <p:nvPr>
            <p:ph type="title"/>
          </p:nvPr>
        </p:nvSpPr>
        <p:spPr bwMode="auto">
          <a:xfrm flipH="0" flipV="0">
            <a:off x="838197" y="1287974"/>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3: (Naive) Flooding for Multi-Hop Messaging</a:t>
            </a:r>
            <a:r>
              <a:rPr lang="en-US" sz="3600" b="0" i="0" u="none" strike="noStrike" cap="none" spc="0">
                <a:solidFill>
                  <a:schemeClr val="tx1">
                    <a:lumMod val="75000"/>
                    <a:lumOff val="25000"/>
                  </a:schemeClr>
                </a:solidFill>
                <a:latin typeface="Arial"/>
                <a:cs typeface="Arial"/>
              </a:rPr>
              <a:t> - Extending Message Range</a:t>
            </a:r>
            <a:endParaRPr sz="3600">
              <a:solidFill>
                <a:schemeClr val="tx1">
                  <a:lumMod val="75000"/>
                  <a:lumOff val="25000"/>
                </a:schemeClr>
              </a:solidFill>
              <a:latin typeface="Arial Black"/>
              <a:cs typeface="Arial Black"/>
            </a:endParaRPr>
          </a:p>
        </p:txBody>
      </p:sp>
      <p:pic>
        <p:nvPicPr>
          <p:cNvPr id="896708701" name=""/>
          <p:cNvPicPr>
            <a:picLocks noChangeAspect="1"/>
          </p:cNvPicPr>
          <p:nvPr/>
        </p:nvPicPr>
        <p:blipFill>
          <a:blip r:embed="rId6"/>
          <a:stretch/>
        </p:blipFill>
        <p:spPr bwMode="auto">
          <a:xfrm flipH="0" flipV="0">
            <a:off x="1844429" y="2021707"/>
            <a:ext cx="9255519" cy="4102512"/>
          </a:xfrm>
          <a:prstGeom prst="rect">
            <a:avLst/>
          </a:prstGeom>
        </p:spPr>
      </p:pic>
      <p:sp>
        <p:nvSpPr>
          <p:cNvPr id="1477859415" name=""/>
          <p:cNvSpPr txBox="1"/>
          <p:nvPr/>
        </p:nvSpPr>
        <p:spPr bwMode="auto">
          <a:xfrm flipH="0" flipV="0">
            <a:off x="11177081" y="6294856"/>
            <a:ext cx="91988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21.</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78807396" name=""/>
          <p:cNvPicPr>
            <a:picLocks noChangeAspect="1"/>
          </p:cNvPicPr>
          <p:nvPr/>
        </p:nvPicPr>
        <p:blipFill>
          <a:blip r:embed="rId3"/>
          <a:stretch/>
        </p:blipFill>
        <p:spPr bwMode="auto">
          <a:xfrm>
            <a:off x="0" y="0"/>
            <a:ext cx="12191998" cy="6858000"/>
          </a:xfrm>
          <a:prstGeom prst="rect">
            <a:avLst/>
          </a:prstGeom>
        </p:spPr>
      </p:pic>
      <p:pic>
        <p:nvPicPr>
          <p:cNvPr id="38488262" name=""/>
          <p:cNvPicPr>
            <a:picLocks noChangeAspect="1"/>
          </p:cNvPicPr>
          <p:nvPr/>
        </p:nvPicPr>
        <p:blipFill>
          <a:blip r:embed="rId4"/>
          <a:stretch/>
        </p:blipFill>
        <p:spPr bwMode="auto">
          <a:xfrm>
            <a:off x="0" y="0"/>
            <a:ext cx="12191998" cy="6858000"/>
          </a:xfrm>
          <a:prstGeom prst="rect">
            <a:avLst/>
          </a:prstGeom>
        </p:spPr>
      </p:pic>
      <p:sp>
        <p:nvSpPr>
          <p:cNvPr id="173213956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595138468" name=""/>
          <p:cNvPicPr>
            <a:picLocks noChangeAspect="1"/>
          </p:cNvPicPr>
          <p:nvPr/>
        </p:nvPicPr>
        <p:blipFill>
          <a:blip r:embed="rId5"/>
          <a:stretch/>
        </p:blipFill>
        <p:spPr bwMode="auto">
          <a:xfrm flipH="0" flipV="0">
            <a:off x="705766" y="6398197"/>
            <a:ext cx="1966731" cy="295008"/>
          </a:xfrm>
          <a:prstGeom prst="rect">
            <a:avLst/>
          </a:prstGeom>
        </p:spPr>
      </p:pic>
      <p:sp>
        <p:nvSpPr>
          <p:cNvPr id="268223903"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232665524" name=""/>
          <p:cNvPicPr>
            <a:picLocks noChangeAspect="1"/>
          </p:cNvPicPr>
          <p:nvPr/>
        </p:nvPicPr>
        <p:blipFill>
          <a:blip r:embed="rId6"/>
          <a:stretch/>
        </p:blipFill>
        <p:spPr bwMode="auto">
          <a:xfrm flipH="0" flipV="0">
            <a:off x="2011388" y="2215597"/>
            <a:ext cx="8896276" cy="3944473"/>
          </a:xfrm>
          <a:prstGeom prst="rect">
            <a:avLst/>
          </a:prstGeom>
        </p:spPr>
      </p:pic>
      <p:sp>
        <p:nvSpPr>
          <p:cNvPr id="851118006" name=""/>
          <p:cNvSpPr txBox="1"/>
          <p:nvPr/>
        </p:nvSpPr>
        <p:spPr bwMode="auto">
          <a:xfrm flipH="0" flipV="0">
            <a:off x="11166498" y="6294856"/>
            <a:ext cx="9304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22.</a:t>
            </a:r>
            <a:endParaRPr sz="2600">
              <a:solidFill>
                <a:schemeClr val="bg1"/>
              </a:solidFill>
              <a:latin typeface="Arial Black"/>
              <a:cs typeface="Arial Black"/>
            </a:endParaRPr>
          </a:p>
        </p:txBody>
      </p:sp>
      <p:sp>
        <p:nvSpPr>
          <p:cNvPr id="1970692685" name=""/>
          <p:cNvSpPr/>
          <p:nvPr/>
        </p:nvSpPr>
        <p:spPr bwMode="auto">
          <a:xfrm flipH="0" flipV="0">
            <a:off x="5240624" y="4902932"/>
            <a:ext cx="2106490"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504956071" name="Title 1"/>
          <p:cNvSpPr>
            <a:spLocks noGrp="1"/>
          </p:cNvSpPr>
          <p:nvPr>
            <p:ph type="title"/>
          </p:nvPr>
        </p:nvSpPr>
        <p:spPr bwMode="auto">
          <a:xfrm flipH="0" flipV="0">
            <a:off x="4569615" y="5041528"/>
            <a:ext cx="3568420" cy="663096"/>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17409053" name=""/>
          <p:cNvPicPr>
            <a:picLocks noChangeAspect="1"/>
          </p:cNvPicPr>
          <p:nvPr/>
        </p:nvPicPr>
        <p:blipFill>
          <a:blip r:embed="rId3"/>
          <a:stretch/>
        </p:blipFill>
        <p:spPr bwMode="auto">
          <a:xfrm>
            <a:off x="0" y="0"/>
            <a:ext cx="12191997" cy="6858000"/>
          </a:xfrm>
          <a:prstGeom prst="rect">
            <a:avLst/>
          </a:prstGeom>
        </p:spPr>
      </p:pic>
      <p:pic>
        <p:nvPicPr>
          <p:cNvPr id="2145739564" name=""/>
          <p:cNvPicPr>
            <a:picLocks noChangeAspect="1"/>
          </p:cNvPicPr>
          <p:nvPr/>
        </p:nvPicPr>
        <p:blipFill>
          <a:blip r:embed="rId4"/>
          <a:stretch/>
        </p:blipFill>
        <p:spPr bwMode="auto">
          <a:xfrm>
            <a:off x="0" y="0"/>
            <a:ext cx="12191997" cy="6858000"/>
          </a:xfrm>
          <a:prstGeom prst="rect">
            <a:avLst/>
          </a:prstGeom>
        </p:spPr>
      </p:pic>
      <p:sp>
        <p:nvSpPr>
          <p:cNvPr id="976270150" name="Title 1"/>
          <p:cNvSpPr>
            <a:spLocks noGrp="1"/>
          </p:cNvSpPr>
          <p:nvPr/>
        </p:nvSpPr>
        <p:spPr bwMode="auto">
          <a:xfrm flipH="0" flipV="0">
            <a:off x="595683" y="171759"/>
            <a:ext cx="6292017"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1149163" name=""/>
          <p:cNvPicPr>
            <a:picLocks noChangeAspect="1"/>
          </p:cNvPicPr>
          <p:nvPr/>
        </p:nvPicPr>
        <p:blipFill>
          <a:blip r:embed="rId5"/>
          <a:stretch/>
        </p:blipFill>
        <p:spPr bwMode="auto">
          <a:xfrm flipH="0" flipV="0">
            <a:off x="705765" y="6398196"/>
            <a:ext cx="1966729" cy="295007"/>
          </a:xfrm>
          <a:prstGeom prst="rect">
            <a:avLst/>
          </a:prstGeom>
        </p:spPr>
      </p:pic>
      <p:sp>
        <p:nvSpPr>
          <p:cNvPr id="1030769418" name="Title 1"/>
          <p:cNvSpPr>
            <a:spLocks noGrp="1"/>
          </p:cNvSpPr>
          <p:nvPr>
            <p:ph type="title"/>
          </p:nvPr>
        </p:nvSpPr>
        <p:spPr bwMode="auto">
          <a:xfrm flipH="0" flipV="0">
            <a:off x="838197" y="1266325"/>
            <a:ext cx="10865934"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1748014554" name=""/>
          <p:cNvPicPr>
            <a:picLocks noChangeAspect="1"/>
          </p:cNvPicPr>
          <p:nvPr/>
        </p:nvPicPr>
        <p:blipFill>
          <a:blip r:embed="rId6"/>
          <a:stretch/>
        </p:blipFill>
        <p:spPr bwMode="auto">
          <a:xfrm flipH="0" flipV="0">
            <a:off x="2011387" y="2215596"/>
            <a:ext cx="8896275" cy="3944473"/>
          </a:xfrm>
          <a:prstGeom prst="rect">
            <a:avLst/>
          </a:prstGeom>
        </p:spPr>
      </p:pic>
      <p:sp>
        <p:nvSpPr>
          <p:cNvPr id="731710984" name=""/>
          <p:cNvSpPr txBox="1"/>
          <p:nvPr/>
        </p:nvSpPr>
        <p:spPr bwMode="auto">
          <a:xfrm flipH="0" flipV="0">
            <a:off x="11293497" y="6294856"/>
            <a:ext cx="8034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23.</a:t>
            </a:r>
            <a:endParaRPr sz="2600">
              <a:solidFill>
                <a:schemeClr val="bg1"/>
              </a:solidFill>
              <a:latin typeface="Arial Black"/>
              <a:cs typeface="Arial Black"/>
            </a:endParaRPr>
          </a:p>
        </p:txBody>
      </p:sp>
      <p:sp>
        <p:nvSpPr>
          <p:cNvPr id="2001306857" name=""/>
          <p:cNvSpPr/>
          <p:nvPr/>
        </p:nvSpPr>
        <p:spPr bwMode="auto">
          <a:xfrm flipH="0" flipV="0">
            <a:off x="5240624" y="4902931"/>
            <a:ext cx="2106489"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998464985" name="Title 1"/>
          <p:cNvSpPr>
            <a:spLocks noGrp="1"/>
          </p:cNvSpPr>
          <p:nvPr/>
        </p:nvSpPr>
        <p:spPr bwMode="auto">
          <a:xfrm flipH="0" flipV="0">
            <a:off x="4569615" y="5041527"/>
            <a:ext cx="3568420" cy="663096"/>
          </a:xfrm>
        </p:spPr>
        <p:txBody>
          <a:bodyPr vertOverflow="overflow" horzOverflow="overflow" vert="horz" wrap="square" lIns="91440" tIns="45720" rIns="91440" bIns="45720" numCol="1" spcCol="0" rtlCol="0" fromWordArt="0" anchor="ctr"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96943511" name=""/>
          <p:cNvPicPr>
            <a:picLocks noChangeAspect="1"/>
          </p:cNvPicPr>
          <p:nvPr/>
        </p:nvPicPr>
        <p:blipFill>
          <a:blip r:embed="rId3"/>
          <a:stretch/>
        </p:blipFill>
        <p:spPr bwMode="auto">
          <a:xfrm>
            <a:off x="0" y="0"/>
            <a:ext cx="12191998" cy="6858000"/>
          </a:xfrm>
          <a:prstGeom prst="rect">
            <a:avLst/>
          </a:prstGeom>
        </p:spPr>
      </p:pic>
      <p:pic>
        <p:nvPicPr>
          <p:cNvPr id="411379744" name=""/>
          <p:cNvPicPr>
            <a:picLocks noChangeAspect="1"/>
          </p:cNvPicPr>
          <p:nvPr/>
        </p:nvPicPr>
        <p:blipFill>
          <a:blip r:embed="rId4"/>
          <a:stretch/>
        </p:blipFill>
        <p:spPr bwMode="auto">
          <a:xfrm>
            <a:off x="0" y="0"/>
            <a:ext cx="12191998" cy="6858000"/>
          </a:xfrm>
          <a:prstGeom prst="rect">
            <a:avLst/>
          </a:prstGeom>
        </p:spPr>
      </p:pic>
      <p:sp>
        <p:nvSpPr>
          <p:cNvPr id="11614253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037155828" name=""/>
          <p:cNvPicPr>
            <a:picLocks noChangeAspect="1"/>
          </p:cNvPicPr>
          <p:nvPr/>
        </p:nvPicPr>
        <p:blipFill>
          <a:blip r:embed="rId5"/>
          <a:stretch/>
        </p:blipFill>
        <p:spPr bwMode="auto">
          <a:xfrm flipH="0" flipV="0">
            <a:off x="705766" y="6398197"/>
            <a:ext cx="1966731" cy="295008"/>
          </a:xfrm>
          <a:prstGeom prst="rect">
            <a:avLst/>
          </a:prstGeom>
        </p:spPr>
      </p:pic>
      <p:sp>
        <p:nvSpPr>
          <p:cNvPr id="1449207309" name=""/>
          <p:cNvSpPr txBox="1"/>
          <p:nvPr/>
        </p:nvSpPr>
        <p:spPr bwMode="auto">
          <a:xfrm flipH="0" flipV="0">
            <a:off x="11219414" y="6294856"/>
            <a:ext cx="87863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24.</a:t>
            </a:r>
            <a:endParaRPr sz="2600">
              <a:solidFill>
                <a:schemeClr val="bg1"/>
              </a:solidFill>
              <a:latin typeface="Arial Black"/>
              <a:cs typeface="Arial Black"/>
            </a:endParaRPr>
          </a:p>
        </p:txBody>
      </p:sp>
      <p:pic>
        <p:nvPicPr>
          <p:cNvPr id="1262204198" name=""/>
          <p:cNvPicPr>
            <a:picLocks noChangeAspect="1"/>
          </p:cNvPicPr>
          <p:nvPr/>
        </p:nvPicPr>
        <p:blipFill>
          <a:blip r:embed="rId6"/>
          <a:srcRect l="18469" t="0" r="0" b="0"/>
          <a:stretch/>
        </p:blipFill>
        <p:spPr bwMode="auto">
          <a:xfrm flipH="0" flipV="0">
            <a:off x="838197" y="2781444"/>
            <a:ext cx="3106309" cy="2857500"/>
          </a:xfrm>
          <a:prstGeom prst="rect">
            <a:avLst/>
          </a:prstGeom>
        </p:spPr>
      </p:pic>
      <p:pic>
        <p:nvPicPr>
          <p:cNvPr id="1656484379" name=""/>
          <p:cNvPicPr>
            <a:picLocks noChangeAspect="1"/>
          </p:cNvPicPr>
          <p:nvPr/>
        </p:nvPicPr>
        <p:blipFill>
          <a:blip r:embed="rId7"/>
          <a:stretch/>
        </p:blipFill>
        <p:spPr bwMode="auto">
          <a:xfrm flipH="0" flipV="0">
            <a:off x="2725308" y="1398066"/>
            <a:ext cx="9466686" cy="4733343"/>
          </a:xfrm>
          <a:prstGeom prst="rect">
            <a:avLst/>
          </a:prstGeom>
        </p:spPr>
      </p:pic>
      <p:sp>
        <p:nvSpPr>
          <p:cNvPr id="1310198368" name="Title 1"/>
          <p:cNvSpPr>
            <a:spLocks noGrp="1"/>
          </p:cNvSpPr>
          <p:nvPr>
            <p:ph type="title"/>
          </p:nvPr>
        </p:nvSpPr>
        <p:spPr bwMode="auto">
          <a:xfrm flipH="0" flipV="0">
            <a:off x="838197" y="1063667"/>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Security Considerations</a:t>
            </a:r>
            <a:r>
              <a:rPr lang="en-US" sz="3200" b="0" i="0" u="none" strike="noStrike" cap="none" spc="0">
                <a:solidFill>
                  <a:schemeClr val="tx1">
                    <a:lumMod val="75000"/>
                    <a:lumOff val="25000"/>
                  </a:schemeClr>
                </a:solidFill>
                <a:latin typeface="Arial"/>
                <a:cs typeface="Arial"/>
              </a:rPr>
              <a:t> for Meshtastic Users</a:t>
            </a:r>
            <a:endParaRPr sz="3600">
              <a:solidFill>
                <a:schemeClr val="tx1">
                  <a:lumMod val="75000"/>
                  <a:lumOff val="25000"/>
                </a:schemeClr>
              </a:solidFill>
              <a:latin typeface="Arial Black"/>
              <a:cs typeface="Arial Black"/>
            </a:endParaRPr>
          </a:p>
        </p:txBody>
      </p:sp>
      <p:sp>
        <p:nvSpPr>
          <p:cNvPr id="1932521670" name="Title 1"/>
          <p:cNvSpPr>
            <a:spLocks noGrp="1"/>
          </p:cNvSpPr>
          <p:nvPr>
            <p:ph type="title"/>
          </p:nvPr>
        </p:nvSpPr>
        <p:spPr bwMode="auto">
          <a:xfrm flipH="0" flipV="0">
            <a:off x="1212950" y="2229635"/>
            <a:ext cx="1775818"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AQ==?</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2082940" name=""/>
          <p:cNvPicPr>
            <a:picLocks noChangeAspect="1"/>
          </p:cNvPicPr>
          <p:nvPr/>
        </p:nvPicPr>
        <p:blipFill>
          <a:blip r:embed="rId3"/>
          <a:stretch/>
        </p:blipFill>
        <p:spPr bwMode="auto">
          <a:xfrm>
            <a:off x="0" y="0"/>
            <a:ext cx="12191998" cy="6858000"/>
          </a:xfrm>
          <a:prstGeom prst="rect">
            <a:avLst/>
          </a:prstGeom>
        </p:spPr>
      </p:pic>
      <p:pic>
        <p:nvPicPr>
          <p:cNvPr id="1049764733" name=""/>
          <p:cNvPicPr>
            <a:picLocks noChangeAspect="1"/>
          </p:cNvPicPr>
          <p:nvPr/>
        </p:nvPicPr>
        <p:blipFill>
          <a:blip r:embed="rId4"/>
          <a:stretch/>
        </p:blipFill>
        <p:spPr bwMode="auto">
          <a:xfrm>
            <a:off x="0" y="0"/>
            <a:ext cx="12191998" cy="6858000"/>
          </a:xfrm>
          <a:prstGeom prst="rect">
            <a:avLst/>
          </a:prstGeom>
        </p:spPr>
      </p:pic>
      <p:sp>
        <p:nvSpPr>
          <p:cNvPr id="2115019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426666570" name=""/>
          <p:cNvPicPr>
            <a:picLocks noChangeAspect="1"/>
          </p:cNvPicPr>
          <p:nvPr/>
        </p:nvPicPr>
        <p:blipFill>
          <a:blip r:embed="rId5"/>
          <a:stretch/>
        </p:blipFill>
        <p:spPr bwMode="auto">
          <a:xfrm flipH="0" flipV="0">
            <a:off x="705766" y="6398197"/>
            <a:ext cx="1966731" cy="295008"/>
          </a:xfrm>
          <a:prstGeom prst="rect">
            <a:avLst/>
          </a:prstGeom>
        </p:spPr>
      </p:pic>
      <p:sp>
        <p:nvSpPr>
          <p:cNvPr id="118791762" name="Title 1"/>
          <p:cNvSpPr>
            <a:spLocks noGrp="1"/>
          </p:cNvSpPr>
          <p:nvPr>
            <p:ph type="title"/>
          </p:nvPr>
        </p:nvSpPr>
        <p:spPr bwMode="auto">
          <a:xfrm flipH="0" flipV="0">
            <a:off x="838197" y="1056758"/>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Practical Use Cases</a:t>
            </a:r>
            <a:r>
              <a:rPr lang="en-US" sz="3200" b="0" i="0" u="none" strike="noStrike" cap="none" spc="0">
                <a:solidFill>
                  <a:schemeClr val="tx1">
                    <a:lumMod val="75000"/>
                    <a:lumOff val="25000"/>
                  </a:schemeClr>
                </a:solidFill>
                <a:latin typeface="Arial"/>
                <a:cs typeface="Arial"/>
              </a:rPr>
              <a:t> for Meshtastic and LoRa</a:t>
            </a:r>
            <a:endParaRPr sz="3200">
              <a:solidFill>
                <a:schemeClr val="tx1">
                  <a:lumMod val="75000"/>
                  <a:lumOff val="25000"/>
                </a:schemeClr>
              </a:solidFill>
              <a:latin typeface="Arial Black"/>
              <a:cs typeface="Arial Black"/>
            </a:endParaRPr>
          </a:p>
        </p:txBody>
      </p:sp>
      <p:sp>
        <p:nvSpPr>
          <p:cNvPr id="1027353405" name=""/>
          <p:cNvSpPr txBox="1"/>
          <p:nvPr/>
        </p:nvSpPr>
        <p:spPr bwMode="auto">
          <a:xfrm flipH="0" flipV="0">
            <a:off x="11145331" y="6294856"/>
            <a:ext cx="95307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25.</a:t>
            </a:r>
            <a:endParaRPr sz="2600">
              <a:solidFill>
                <a:schemeClr val="bg1"/>
              </a:solidFill>
              <a:latin typeface="Arial Black"/>
              <a:cs typeface="Arial Black"/>
            </a:endParaRPr>
          </a:p>
        </p:txBody>
      </p:sp>
      <p:sp>
        <p:nvSpPr>
          <p:cNvPr id="1771292000" name=""/>
          <p:cNvSpPr/>
          <p:nvPr/>
        </p:nvSpPr>
        <p:spPr bwMode="auto">
          <a:xfrm flipH="0" flipV="0">
            <a:off x="1462666" y="2074333"/>
            <a:ext cx="2920999" cy="2920999"/>
          </a:xfrm>
          <a:prstGeom prst="roundRect">
            <a:avLst>
              <a:gd name="adj" fmla="val 16667"/>
            </a:avLst>
          </a:prstGeom>
          <a:blipFill>
            <a:blip r:embed="rId6"/>
            <a:stretch/>
          </a:blipFill>
        </p:spPr>
        <p:style>
          <a:lnRef idx="2">
            <a:schemeClr val="accent1">
              <a:shade val="50000"/>
            </a:schemeClr>
          </a:lnRef>
          <a:fillRef idx="1">
            <a:schemeClr val="accent1"/>
          </a:fillRef>
          <a:effectRef idx="0">
            <a:schemeClr val="accent1"/>
          </a:effectRef>
          <a:fontRef idx="minor">
            <a:schemeClr val="lt1"/>
          </a:fontRef>
        </p:style>
      </p:sp>
      <p:sp>
        <p:nvSpPr>
          <p:cNvPr id="1172836502" name=""/>
          <p:cNvSpPr/>
          <p:nvPr/>
        </p:nvSpPr>
        <p:spPr bwMode="auto">
          <a:xfrm flipH="0" flipV="0">
            <a:off x="4881083" y="2074333"/>
            <a:ext cx="2920999" cy="2920999"/>
          </a:xfrm>
          <a:prstGeom prst="roundRect">
            <a:avLst>
              <a:gd name="adj" fmla="val 16667"/>
            </a:avLst>
          </a:prstGeom>
          <a:blipFill>
            <a:blip r:embed="rId7"/>
            <a:stretch/>
          </a:blipFill>
        </p:spPr>
        <p:style>
          <a:lnRef idx="2">
            <a:schemeClr val="accent1">
              <a:shade val="50000"/>
            </a:schemeClr>
          </a:lnRef>
          <a:fillRef idx="1">
            <a:schemeClr val="accent1"/>
          </a:fillRef>
          <a:effectRef idx="0">
            <a:schemeClr val="accent1"/>
          </a:effectRef>
          <a:fontRef idx="minor">
            <a:schemeClr val="lt1"/>
          </a:fontRef>
        </p:style>
      </p:sp>
      <p:sp>
        <p:nvSpPr>
          <p:cNvPr id="1430578920" name=""/>
          <p:cNvSpPr/>
          <p:nvPr/>
        </p:nvSpPr>
        <p:spPr bwMode="auto">
          <a:xfrm flipH="0" flipV="0">
            <a:off x="8299499" y="2074333"/>
            <a:ext cx="2920999" cy="2920999"/>
          </a:xfrm>
          <a:prstGeom prst="roundRect">
            <a:avLst>
              <a:gd name="adj" fmla="val 16667"/>
            </a:avLst>
          </a:prstGeom>
          <a:blipFill>
            <a:blip r:embed="rId8"/>
            <a:stretch/>
          </a:blipFill>
        </p:spPr>
        <p:style>
          <a:lnRef idx="2">
            <a:schemeClr val="accent1">
              <a:shade val="50000"/>
            </a:schemeClr>
          </a:lnRef>
          <a:fillRef idx="1">
            <a:schemeClr val="accent1"/>
          </a:fillRef>
          <a:effectRef idx="0">
            <a:schemeClr val="accent1"/>
          </a:effectRef>
          <a:fontRef idx="minor">
            <a:schemeClr val="lt1"/>
          </a:fontRef>
        </p:style>
      </p:sp>
      <p:sp>
        <p:nvSpPr>
          <p:cNvPr id="90594431" name="Title 1"/>
          <p:cNvSpPr>
            <a:spLocks noGrp="1"/>
          </p:cNvSpPr>
          <p:nvPr>
            <p:ph type="title"/>
          </p:nvPr>
        </p:nvSpPr>
        <p:spPr bwMode="auto">
          <a:xfrm flipH="0" flipV="0">
            <a:off x="1462666"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Rural Area</a:t>
            </a:r>
            <a:br>
              <a:rPr lang="en-US" sz="2400" b="0" i="0" u="none" strike="noStrike" cap="none" spc="0">
                <a:solidFill>
                  <a:schemeClr val="tx1">
                    <a:lumMod val="75000"/>
                    <a:lumOff val="25000"/>
                  </a:schemeClr>
                </a:solidFill>
                <a:latin typeface="Arial Black"/>
                <a:cs typeface="Arial Black"/>
              </a:rPr>
            </a:br>
            <a:r>
              <a:rPr lang="en-US" sz="2400" b="0" i="0" u="none" strike="noStrike" cap="none" spc="0">
                <a:solidFill>
                  <a:schemeClr val="tx1">
                    <a:lumMod val="75000"/>
                    <a:lumOff val="25000"/>
                  </a:schemeClr>
                </a:solidFill>
                <a:latin typeface="Arial Black"/>
                <a:cs typeface="Arial Black"/>
              </a:rPr>
              <a:t>Connectivity</a:t>
            </a:r>
            <a:endParaRPr sz="2400">
              <a:solidFill>
                <a:schemeClr val="tx1">
                  <a:lumMod val="75000"/>
                  <a:lumOff val="25000"/>
                </a:schemeClr>
              </a:solidFill>
              <a:latin typeface="Arial Black"/>
              <a:cs typeface="Arial Black"/>
            </a:endParaRPr>
          </a:p>
        </p:txBody>
      </p:sp>
      <p:sp>
        <p:nvSpPr>
          <p:cNvPr id="539343210" name="Title 1"/>
          <p:cNvSpPr>
            <a:spLocks noGrp="1"/>
          </p:cNvSpPr>
          <p:nvPr>
            <p:ph type="title"/>
          </p:nvPr>
        </p:nvSpPr>
        <p:spPr bwMode="auto">
          <a:xfrm flipH="0" flipV="0">
            <a:off x="4881083"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Outdoor Adventures</a:t>
            </a:r>
            <a:endParaRPr sz="2400">
              <a:solidFill>
                <a:schemeClr val="tx1">
                  <a:lumMod val="75000"/>
                  <a:lumOff val="25000"/>
                </a:schemeClr>
              </a:solidFill>
              <a:latin typeface="Arial Black"/>
              <a:cs typeface="Arial Black"/>
            </a:endParaRPr>
          </a:p>
        </p:txBody>
      </p:sp>
      <p:sp>
        <p:nvSpPr>
          <p:cNvPr id="1952363136" name="Title 1"/>
          <p:cNvSpPr>
            <a:spLocks noGrp="1"/>
          </p:cNvSpPr>
          <p:nvPr>
            <p:ph type="title"/>
          </p:nvPr>
        </p:nvSpPr>
        <p:spPr bwMode="auto">
          <a:xfrm flipH="0" flipV="0">
            <a:off x="8299499"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Disaster Response</a:t>
            </a:r>
            <a:endParaRPr sz="24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09220143" name=""/>
          <p:cNvPicPr>
            <a:picLocks noChangeAspect="1"/>
          </p:cNvPicPr>
          <p:nvPr/>
        </p:nvPicPr>
        <p:blipFill>
          <a:blip r:embed="rId3"/>
          <a:stretch/>
        </p:blipFill>
        <p:spPr bwMode="auto">
          <a:xfrm>
            <a:off x="0" y="0"/>
            <a:ext cx="12191997" cy="6858000"/>
          </a:xfrm>
          <a:prstGeom prst="rect">
            <a:avLst/>
          </a:prstGeom>
        </p:spPr>
      </p:pic>
      <p:sp>
        <p:nvSpPr>
          <p:cNvPr id="1958024805" name="Title 1"/>
          <p:cNvSpPr>
            <a:spLocks noGrp="1"/>
          </p:cNvSpPr>
          <p:nvPr>
            <p:ph type="ctrTitle"/>
          </p:nvPr>
        </p:nvSpPr>
        <p:spPr bwMode="auto">
          <a:xfrm flipH="0" flipV="0">
            <a:off x="3619067" y="3045971"/>
            <a:ext cx="8238591" cy="955530"/>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lgn="l">
              <a:defRPr/>
            </a:pPr>
            <a:r>
              <a:rPr lang="en-US" sz="6000" b="0" i="0" u="none" strike="noStrike" cap="none" spc="0">
                <a:solidFill>
                  <a:schemeClr val="bg1"/>
                </a:solidFill>
                <a:latin typeface="Arial Black"/>
                <a:cs typeface="Arial Black"/>
              </a:rPr>
              <a:t>The Comms Channel</a:t>
            </a:r>
            <a:endParaRPr>
              <a:solidFill>
                <a:schemeClr val="bg1"/>
              </a:solidFill>
              <a:latin typeface="Arial Black"/>
              <a:cs typeface="Arial Black"/>
            </a:endParaRPr>
          </a:p>
        </p:txBody>
      </p:sp>
      <p:sp>
        <p:nvSpPr>
          <p:cNvPr id="560352074" name="Subtitle 2"/>
          <p:cNvSpPr>
            <a:spLocks noGrp="1"/>
          </p:cNvSpPr>
          <p:nvPr>
            <p:ph type="subTitle" idx="1"/>
          </p:nvPr>
        </p:nvSpPr>
        <p:spPr bwMode="auto">
          <a:xfrm flipH="0" flipV="0">
            <a:off x="3705657" y="4001502"/>
            <a:ext cx="7706150" cy="381142"/>
          </a:xfrm>
        </p:spPr>
        <p:txBody>
          <a:bodyPr vertOverflow="overflow" horzOverflow="overflow" vert="horz" wrap="square" lIns="91440" tIns="45720" rIns="91440" bIns="45720" numCol="1" spcCol="0" rtlCol="0" fromWordArt="0" anchor="t" anchorCtr="0" forceAA="0" upright="0" compatLnSpc="0">
            <a:normAutofit/>
          </a:bodyPr>
          <a:lstStyle/>
          <a:p>
            <a:pPr algn="l">
              <a:defRPr/>
            </a:pPr>
            <a:r>
              <a:rPr lang="en-US" sz="2200" b="0" i="0" u="none" strike="noStrike" cap="none" spc="0">
                <a:solidFill>
                  <a:schemeClr val="bg1"/>
                </a:solidFill>
                <a:latin typeface="Arial Black"/>
                <a:cs typeface="Arial Black"/>
              </a:rPr>
              <a:t>https://www.youtube.com/@The_Comms_Channel</a:t>
            </a:r>
            <a:endParaRPr sz="1800" b="0">
              <a:solidFill>
                <a:schemeClr val="bg1"/>
              </a:solidFill>
              <a:latin typeface="Arial Black"/>
              <a:cs typeface="Arial Black"/>
            </a:endParaRPr>
          </a:p>
        </p:txBody>
      </p:sp>
      <p:pic>
        <p:nvPicPr>
          <p:cNvPr id="1604141015" name=""/>
          <p:cNvPicPr>
            <a:picLocks noChangeAspect="1"/>
          </p:cNvPicPr>
          <p:nvPr/>
        </p:nvPicPr>
        <p:blipFill>
          <a:blip r:embed="rId4"/>
          <a:stretch/>
        </p:blipFill>
        <p:spPr bwMode="auto">
          <a:xfrm>
            <a:off x="560567" y="5880514"/>
            <a:ext cx="2857500" cy="428625"/>
          </a:xfrm>
          <a:prstGeom prst="rect">
            <a:avLst/>
          </a:prstGeom>
        </p:spPr>
      </p:pic>
      <p:pic>
        <p:nvPicPr>
          <p:cNvPr id="1122583769" name=""/>
          <p:cNvPicPr>
            <a:picLocks noChangeAspect="1"/>
          </p:cNvPicPr>
          <p:nvPr/>
        </p:nvPicPr>
        <p:blipFill>
          <a:blip r:embed="rId5"/>
          <a:stretch/>
        </p:blipFill>
        <p:spPr bwMode="auto">
          <a:xfrm flipH="0" flipV="0">
            <a:off x="610033" y="2144452"/>
            <a:ext cx="2758568" cy="2758568"/>
          </a:xfrm>
          <a:prstGeom prst="ellipse">
            <a:avLst/>
          </a:prstGeom>
        </p:spPr>
      </p:pic>
      <p:sp>
        <p:nvSpPr>
          <p:cNvPr id="2132956835" name="Title 1"/>
          <p:cNvSpPr>
            <a:spLocks noGrp="1"/>
          </p:cNvSpPr>
          <p:nvPr/>
        </p:nvSpPr>
        <p:spPr bwMode="auto">
          <a:xfrm flipH="0" flipV="0">
            <a:off x="3619067" y="2367057"/>
            <a:ext cx="7618316" cy="678913"/>
          </a:xfrm>
        </p:spPr>
        <p:txBody>
          <a:bodyPr vertOverflow="overflow" horzOverflow="overflow" vert="horz" wrap="square" lIns="91440" tIns="45720" rIns="91440" bIns="45720" numCol="1" spcCol="0" rtlCol="0" fromWordArt="0" anchor="b" anchorCtr="0" forceAA="0" upright="0" compatLnSpc="0">
            <a:normAutofit/>
          </a:bodyPr>
          <a:lstStyle>
            <a:lvl1pPr algn="ctr" defTabSz="914400">
              <a:lnSpc>
                <a:spcPct val="90000"/>
              </a:lnSpc>
              <a:spcBef>
                <a:spcPts val="0"/>
              </a:spcBef>
              <a:buNone/>
              <a:defRPr sz="60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Shout out to</a:t>
            </a:r>
            <a:endParaRPr sz="3600">
              <a:solidFill>
                <a:schemeClr val="bg1"/>
              </a:solidFill>
              <a:latin typeface="Arial Black"/>
              <a:cs typeface="Arial Black"/>
            </a:endParaRPr>
          </a:p>
        </p:txBody>
      </p:sp>
      <p:sp>
        <p:nvSpPr>
          <p:cNvPr id="1055452705" name=""/>
          <p:cNvSpPr txBox="1"/>
          <p:nvPr/>
        </p:nvSpPr>
        <p:spPr bwMode="auto">
          <a:xfrm flipH="0" flipV="0">
            <a:off x="11018331" y="6294855"/>
            <a:ext cx="1082592"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17662104" name=""/>
          <p:cNvPicPr>
            <a:picLocks noChangeAspect="1"/>
          </p:cNvPicPr>
          <p:nvPr/>
        </p:nvPicPr>
        <p:blipFill>
          <a:blip r:embed="rId3"/>
          <a:stretch/>
        </p:blipFill>
        <p:spPr bwMode="auto">
          <a:xfrm>
            <a:off x="0" y="0"/>
            <a:ext cx="12191998" cy="6858000"/>
          </a:xfrm>
          <a:prstGeom prst="rect">
            <a:avLst/>
          </a:prstGeom>
        </p:spPr>
      </p:pic>
      <p:sp>
        <p:nvSpPr>
          <p:cNvPr id="136830636" name="Title 1"/>
          <p:cNvSpPr>
            <a:spLocks noGrp="1"/>
          </p:cNvSpPr>
          <p:nvPr>
            <p:ph type="ctrTitle"/>
          </p:nvPr>
        </p:nvSpPr>
        <p:spPr bwMode="auto">
          <a:xfrm flipH="0" flipV="0">
            <a:off x="3619068" y="3139466"/>
            <a:ext cx="7618317" cy="955531"/>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6000" b="0" i="0" u="none" strike="noStrike" cap="none" spc="0">
                <a:solidFill>
                  <a:schemeClr val="bg1"/>
                </a:solidFill>
                <a:latin typeface="Arial Black"/>
                <a:cs typeface="Arial Black"/>
              </a:rPr>
              <a:t>Adam Malin</a:t>
            </a:r>
            <a:endParaRPr>
              <a:solidFill>
                <a:schemeClr val="bg1"/>
              </a:solidFill>
              <a:latin typeface="Arial Black"/>
              <a:cs typeface="Arial Black"/>
            </a:endParaRPr>
          </a:p>
        </p:txBody>
      </p:sp>
      <p:sp>
        <p:nvSpPr>
          <p:cNvPr id="155639658" name="Subtitle 2"/>
          <p:cNvSpPr>
            <a:spLocks noGrp="1"/>
          </p:cNvSpPr>
          <p:nvPr>
            <p:ph type="subTitle" idx="1"/>
          </p:nvPr>
        </p:nvSpPr>
        <p:spPr bwMode="auto">
          <a:xfrm flipH="0" flipV="0">
            <a:off x="3705658" y="4178118"/>
            <a:ext cx="2596045" cy="381143"/>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lgn="l">
              <a:defRPr/>
            </a:pPr>
            <a:r>
              <a:rPr sz="2200" b="0">
                <a:solidFill>
                  <a:schemeClr val="bg1"/>
                </a:solidFill>
                <a:latin typeface="Arial Black"/>
                <a:cs typeface="Arial Black"/>
              </a:rPr>
              <a:t>thePR0M3TH3AN</a:t>
            </a:r>
            <a:endParaRPr sz="1800" b="0">
              <a:solidFill>
                <a:schemeClr val="bg1"/>
              </a:solidFill>
              <a:latin typeface="Arial Black"/>
              <a:cs typeface="Arial Black"/>
            </a:endParaRPr>
          </a:p>
        </p:txBody>
      </p:sp>
      <p:pic>
        <p:nvPicPr>
          <p:cNvPr id="65545668" name=""/>
          <p:cNvPicPr>
            <a:picLocks noChangeAspect="1"/>
          </p:cNvPicPr>
          <p:nvPr/>
        </p:nvPicPr>
        <p:blipFill>
          <a:blip r:embed="rId4"/>
          <a:stretch/>
        </p:blipFill>
        <p:spPr bwMode="auto">
          <a:xfrm>
            <a:off x="560568" y="5880515"/>
            <a:ext cx="2857500" cy="428625"/>
          </a:xfrm>
          <a:prstGeom prst="rect">
            <a:avLst/>
          </a:prstGeom>
        </p:spPr>
      </p:pic>
      <p:pic>
        <p:nvPicPr>
          <p:cNvPr id="1588250017" name=""/>
          <p:cNvPicPr>
            <a:picLocks noChangeAspect="1"/>
          </p:cNvPicPr>
          <p:nvPr/>
        </p:nvPicPr>
        <p:blipFill>
          <a:blip r:embed="rId5"/>
          <a:stretch/>
        </p:blipFill>
        <p:spPr bwMode="auto">
          <a:xfrm flipH="0" flipV="0">
            <a:off x="610034" y="2144453"/>
            <a:ext cx="2758569" cy="2758569"/>
          </a:xfrm>
          <a:prstGeom prst="ellipse">
            <a:avLst/>
          </a:prstGeom>
        </p:spPr>
      </p:pic>
      <p:pic>
        <p:nvPicPr>
          <p:cNvPr id="19743442" name=""/>
          <p:cNvPicPr>
            <a:picLocks noChangeAspect="1"/>
          </p:cNvPicPr>
          <p:nvPr/>
        </p:nvPicPr>
        <p:blipFill>
          <a:blip r:embed="rId6"/>
          <a:srcRect l="0" t="0" r="0" b="0"/>
          <a:stretch/>
        </p:blipFill>
        <p:spPr bwMode="auto">
          <a:xfrm flipH="0" flipV="0">
            <a:off x="2429308" y="3834358"/>
            <a:ext cx="1068663" cy="1068663"/>
          </a:xfrm>
          <a:prstGeom prst="ellipse">
            <a:avLst/>
          </a:prstGeom>
        </p:spPr>
      </p:pic>
      <p:sp>
        <p:nvSpPr>
          <p:cNvPr id="1777274668" name="Subtitle 2"/>
          <p:cNvSpPr>
            <a:spLocks noGrp="1"/>
          </p:cNvSpPr>
          <p:nvPr>
            <p:ph type="subTitle" idx="1"/>
          </p:nvPr>
        </p:nvSpPr>
        <p:spPr bwMode="auto">
          <a:xfrm flipH="0" flipV="0">
            <a:off x="3705658" y="4559262"/>
            <a:ext cx="8181158" cy="313753"/>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lgn="l">
              <a:defRPr/>
            </a:pPr>
            <a:r>
              <a:rPr lang="en-US" sz="1800" b="1" i="0" u="none" strike="noStrike" cap="none" spc="0">
                <a:solidFill>
                  <a:schemeClr val="bg1"/>
                </a:solidFill>
                <a:latin typeface="Arial"/>
                <a:cs typeface="Arial"/>
              </a:rPr>
              <a:t>npub</a:t>
            </a:r>
            <a:r>
              <a:rPr lang="en-US" sz="1800" b="1" i="0" u="none" strike="noStrike" cap="none" spc="0">
                <a:solidFill>
                  <a:schemeClr val="bg1"/>
                </a:solidFill>
                <a:latin typeface="Arial"/>
                <a:cs typeface="Arial"/>
              </a:rPr>
              <a:t>15jnttpymeytm80hatjqcvhhqhzrhx6gxp8pq0wn93rhnu8s9h9dsha32lx</a:t>
            </a:r>
            <a:endParaRPr sz="1800" b="1">
              <a:solidFill>
                <a:schemeClr val="bg1"/>
              </a:solidFill>
            </a:endParaRPr>
          </a:p>
        </p:txBody>
      </p:sp>
      <p:sp>
        <p:nvSpPr>
          <p:cNvPr id="1468723466" name="Title 1"/>
          <p:cNvSpPr>
            <a:spLocks noGrp="1"/>
          </p:cNvSpPr>
          <p:nvPr>
            <p:ph type="ctrTitle"/>
          </p:nvPr>
        </p:nvSpPr>
        <p:spPr bwMode="auto">
          <a:xfrm flipH="0" flipV="0">
            <a:off x="3619068" y="2095571"/>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3600" b="0" i="0" u="none" strike="noStrike" cap="none" spc="0">
                <a:solidFill>
                  <a:schemeClr val="bg1"/>
                </a:solidFill>
                <a:latin typeface="Arial Black"/>
                <a:cs typeface="Arial Black"/>
              </a:rPr>
              <a:t>Hi! I’m</a:t>
            </a:r>
            <a:endParaRPr sz="3600">
              <a:solidFill>
                <a:schemeClr val="bg1"/>
              </a:solidFill>
              <a:latin typeface="Arial Black"/>
              <a:cs typeface="Arial Black"/>
            </a:endParaRPr>
          </a:p>
        </p:txBody>
      </p:sp>
      <p:sp>
        <p:nvSpPr>
          <p:cNvPr id="1296371080" name="Title 1"/>
          <p:cNvSpPr>
            <a:spLocks noGrp="1"/>
          </p:cNvSpPr>
          <p:nvPr>
            <p:ph type="ctrTitle"/>
          </p:nvPr>
        </p:nvSpPr>
        <p:spPr bwMode="auto">
          <a:xfrm flipH="0" flipV="0">
            <a:off x="500113" y="277162"/>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2600" b="0" i="0" u="none" strike="noStrike" cap="none" spc="0">
                <a:solidFill>
                  <a:schemeClr val="bg1"/>
                </a:solidFill>
                <a:latin typeface="Arial Black"/>
                <a:cs typeface="Arial Black"/>
              </a:rPr>
              <a:t>#artist #designer</a:t>
            </a:r>
            <a:endParaRPr sz="2600">
              <a:solidFill>
                <a:schemeClr val="bg1"/>
              </a:solidFill>
              <a:latin typeface="Arial Black"/>
              <a:cs typeface="Arial Black"/>
            </a:endParaRPr>
          </a:p>
        </p:txBody>
      </p:sp>
      <p:sp>
        <p:nvSpPr>
          <p:cNvPr id="860395660" name=""/>
          <p:cNvSpPr txBox="1"/>
          <p:nvPr/>
        </p:nvSpPr>
        <p:spPr bwMode="auto">
          <a:xfrm flipH="0" flipV="0">
            <a:off x="11237382" y="6294855"/>
            <a:ext cx="86210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29251190" name=""/>
          <p:cNvPicPr>
            <a:picLocks noChangeAspect="1"/>
          </p:cNvPicPr>
          <p:nvPr/>
        </p:nvPicPr>
        <p:blipFill>
          <a:blip r:embed="rId3"/>
          <a:stretch/>
        </p:blipFill>
        <p:spPr bwMode="auto">
          <a:xfrm>
            <a:off x="0" y="0"/>
            <a:ext cx="12191998" cy="6858000"/>
          </a:xfrm>
          <a:prstGeom prst="rect">
            <a:avLst/>
          </a:prstGeom>
        </p:spPr>
      </p:pic>
      <p:sp>
        <p:nvSpPr>
          <p:cNvPr id="1973223419" name=""/>
          <p:cNvSpPr/>
          <p:nvPr/>
        </p:nvSpPr>
        <p:spPr bwMode="auto">
          <a:xfrm flipH="0" flipV="0">
            <a:off x="3974521" y="5498521"/>
            <a:ext cx="4242953" cy="1796759"/>
          </a:xfrm>
          <a:prstGeom prst="roundRect">
            <a:avLst>
              <a:gd name="adj" fmla="val 16667"/>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658049733" name="Title 1"/>
          <p:cNvSpPr>
            <a:spLocks noGrp="1"/>
          </p:cNvSpPr>
          <p:nvPr>
            <p:ph type="title"/>
          </p:nvPr>
        </p:nvSpPr>
        <p:spPr bwMode="auto">
          <a:xfrm>
            <a:off x="838197" y="5471581"/>
            <a:ext cx="10515600" cy="1325561"/>
          </a:xfrm>
        </p:spPr>
        <p:txBody>
          <a:bodyPr/>
          <a:lstStyle/>
          <a:p>
            <a:pPr algn="ctr">
              <a:defRPr/>
            </a:pPr>
            <a:r>
              <a:rPr lang="en-US" sz="2800" b="0" i="0" u="none" strike="noStrike" cap="none" spc="0">
                <a:solidFill>
                  <a:srgbClr val="ED8F03"/>
                </a:solidFill>
                <a:latin typeface="Arial Black"/>
                <a:cs typeface="Arial Black"/>
              </a:rPr>
              <a:t>Q U E S T I O N S ?</a:t>
            </a:r>
            <a:endParaRPr sz="2800">
              <a:solidFill>
                <a:schemeClr val="bg1"/>
              </a:solidFill>
              <a:latin typeface="Arial Black"/>
              <a:cs typeface="Arial Black"/>
            </a:endParaRPr>
          </a:p>
        </p:txBody>
      </p:sp>
      <p:pic>
        <p:nvPicPr>
          <p:cNvPr id="1593901518" name=""/>
          <p:cNvPicPr>
            <a:picLocks noChangeAspect="1"/>
          </p:cNvPicPr>
          <p:nvPr/>
        </p:nvPicPr>
        <p:blipFill>
          <a:blip r:embed="rId4"/>
          <a:stretch/>
        </p:blipFill>
        <p:spPr bwMode="auto">
          <a:xfrm>
            <a:off x="560567" y="5880514"/>
            <a:ext cx="2857500" cy="428625"/>
          </a:xfrm>
          <a:prstGeom prst="rect">
            <a:avLst/>
          </a:prstGeom>
        </p:spPr>
      </p:pic>
      <p:sp>
        <p:nvSpPr>
          <p:cNvPr id="169726049" name="Title 1"/>
          <p:cNvSpPr>
            <a:spLocks noGrp="1"/>
          </p:cNvSpPr>
          <p:nvPr>
            <p:ph type="title"/>
          </p:nvPr>
        </p:nvSpPr>
        <p:spPr bwMode="auto">
          <a:xfrm>
            <a:off x="962280" y="425225"/>
            <a:ext cx="10515600" cy="1325560"/>
          </a:xfrm>
        </p:spPr>
        <p:txBody>
          <a:bodyPr/>
          <a:lstStyle/>
          <a:p>
            <a:pPr algn="l">
              <a:defRPr/>
            </a:pPr>
            <a:r>
              <a:rPr lang="en-US" sz="4400" b="0" i="0" u="none" strike="noStrike" cap="none" spc="0">
                <a:solidFill>
                  <a:schemeClr val="bg1"/>
                </a:solidFill>
                <a:latin typeface="Arial Black"/>
                <a:cs typeface="Arial Black"/>
              </a:rPr>
              <a:t>Key Takeaways</a:t>
            </a:r>
            <a:endParaRPr>
              <a:solidFill>
                <a:schemeClr val="bg1"/>
              </a:solidFill>
              <a:latin typeface="Arial Black"/>
              <a:cs typeface="Arial Black"/>
            </a:endParaRPr>
          </a:p>
        </p:txBody>
      </p:sp>
      <p:sp>
        <p:nvSpPr>
          <p:cNvPr id="1643367001" name="Content Placeholder 2"/>
          <p:cNvSpPr>
            <a:spLocks noGrp="1"/>
          </p:cNvSpPr>
          <p:nvPr>
            <p:ph idx="1"/>
          </p:nvPr>
        </p:nvSpPr>
        <p:spPr bwMode="auto">
          <a:xfrm flipH="0" flipV="0">
            <a:off x="1222601" y="1853731"/>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LoRa:</a:t>
            </a:r>
            <a:r>
              <a:rPr lang="en-US" sz="2000" b="0" i="0" u="none" strike="noStrike" cap="none" spc="0">
                <a:solidFill>
                  <a:schemeClr val="bg1"/>
                </a:solidFill>
                <a:latin typeface="Arial"/>
                <a:cs typeface="Arial"/>
              </a:rPr>
              <a:t> Decentralized, off-grid chat app with phone and LoRa radio.</a:t>
            </a:r>
            <a:endParaRPr sz="2000" b="0" i="0" u="none" strike="noStrike" cap="none" spc="0">
              <a:solidFill>
                <a:schemeClr val="bg1"/>
              </a:solidFill>
              <a:latin typeface="Arial"/>
              <a:cs typeface="Arial"/>
            </a:endParaRPr>
          </a:p>
        </p:txBody>
      </p:sp>
      <p:sp>
        <p:nvSpPr>
          <p:cNvPr id="839822499" name="Content Placeholder 2"/>
          <p:cNvSpPr>
            <a:spLocks noGrp="1"/>
          </p:cNvSpPr>
          <p:nvPr>
            <p:ph idx="1"/>
          </p:nvPr>
        </p:nvSpPr>
        <p:spPr bwMode="auto">
          <a:xfrm flipH="0" flipV="0">
            <a:off x="1741601" y="2695206"/>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Encryption:</a:t>
            </a:r>
            <a:r>
              <a:rPr lang="en-US" sz="2000" b="0" i="0" u="none" strike="noStrike" cap="none" spc="0">
                <a:solidFill>
                  <a:schemeClr val="bg1"/>
                </a:solidFill>
                <a:latin typeface="Arial"/>
                <a:cs typeface="Arial"/>
              </a:rPr>
              <a:t> Uses encryption for secure messaging. Channel keys ensure privacy.</a:t>
            </a:r>
            <a:endParaRPr sz="2000" b="0" i="0" u="none" strike="noStrike" cap="none" spc="0">
              <a:solidFill>
                <a:schemeClr val="bg1"/>
              </a:solidFill>
              <a:latin typeface="Arial"/>
              <a:cs typeface="Arial"/>
            </a:endParaRPr>
          </a:p>
        </p:txBody>
      </p:sp>
      <p:sp>
        <p:nvSpPr>
          <p:cNvPr id="1849058481" name="Content Placeholder 2"/>
          <p:cNvSpPr>
            <a:spLocks noGrp="1"/>
          </p:cNvSpPr>
          <p:nvPr>
            <p:ph idx="1"/>
          </p:nvPr>
        </p:nvSpPr>
        <p:spPr bwMode="auto">
          <a:xfrm flipH="0" flipV="0">
            <a:off x="2197455" y="3533728"/>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Network Topology: </a:t>
            </a:r>
            <a:r>
              <a:rPr lang="en-US" sz="2000" b="0" i="0" u="none" strike="noStrike" cap="none" spc="0">
                <a:solidFill>
                  <a:schemeClr val="bg1"/>
                </a:solidFill>
                <a:latin typeface="Arial"/>
                <a:cs typeface="Arial"/>
              </a:rPr>
              <a:t>Clear lines of sight and strategic placement of nodes enhance reliability.</a:t>
            </a:r>
            <a:endParaRPr sz="2000" b="0" i="0" u="none" strike="noStrike" cap="none" spc="0">
              <a:solidFill>
                <a:schemeClr val="bg1"/>
              </a:solidFill>
              <a:latin typeface="Arial"/>
              <a:cs typeface="Arial"/>
            </a:endParaRPr>
          </a:p>
        </p:txBody>
      </p:sp>
      <p:sp>
        <p:nvSpPr>
          <p:cNvPr id="1230731466" name="Content Placeholder 2"/>
          <p:cNvSpPr>
            <a:spLocks noGrp="1"/>
          </p:cNvSpPr>
          <p:nvPr>
            <p:ph idx="1"/>
          </p:nvPr>
        </p:nvSpPr>
        <p:spPr bwMode="auto">
          <a:xfrm flipH="0" flipV="0">
            <a:off x="2684881" y="4374765"/>
            <a:ext cx="7448470"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 Cases: </a:t>
            </a:r>
            <a:r>
              <a:rPr lang="en-US" sz="2000" b="0" i="0" u="none" strike="noStrike" cap="none" spc="0">
                <a:solidFill>
                  <a:schemeClr val="bg1"/>
                </a:solidFill>
                <a:latin typeface="Arial"/>
                <a:cs typeface="Arial"/>
              </a:rPr>
              <a:t>Ideal for emergency communication, and community or mobile networks in remote areas.</a:t>
            </a:r>
            <a:endParaRPr sz="2000" b="0" i="0" u="none" strike="noStrike" cap="none" spc="0">
              <a:solidFill>
                <a:schemeClr val="bg1"/>
              </a:solidFill>
              <a:latin typeface="Arial"/>
              <a:cs typeface="Arial"/>
            </a:endParaRPr>
          </a:p>
        </p:txBody>
      </p:sp>
      <p:sp>
        <p:nvSpPr>
          <p:cNvPr id="675635944" name=""/>
          <p:cNvSpPr/>
          <p:nvPr/>
        </p:nvSpPr>
        <p:spPr bwMode="auto">
          <a:xfrm flipH="0" flipV="0">
            <a:off x="2558088" y="437476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45505656" name=""/>
          <p:cNvSpPr/>
          <p:nvPr/>
        </p:nvSpPr>
        <p:spPr bwMode="auto">
          <a:xfrm flipH="0" flipV="0">
            <a:off x="2070661" y="353372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86103101" name=""/>
          <p:cNvSpPr/>
          <p:nvPr/>
        </p:nvSpPr>
        <p:spPr bwMode="auto">
          <a:xfrm flipH="0" flipV="0">
            <a:off x="1583235" y="269520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03417728" name=""/>
          <p:cNvSpPr/>
          <p:nvPr/>
        </p:nvSpPr>
        <p:spPr bwMode="auto">
          <a:xfrm flipH="0" flipV="0">
            <a:off x="1095807" y="187408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83816694" name=""/>
          <p:cNvSpPr txBox="1"/>
          <p:nvPr/>
        </p:nvSpPr>
        <p:spPr bwMode="auto">
          <a:xfrm flipH="0" flipV="0">
            <a:off x="11092413" y="6294855"/>
            <a:ext cx="100670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83330" name=""/>
          <p:cNvPicPr>
            <a:picLocks noChangeAspect="1"/>
          </p:cNvPicPr>
          <p:nvPr/>
        </p:nvPicPr>
        <p:blipFill>
          <a:blip r:embed="rId3"/>
          <a:stretch/>
        </p:blipFill>
        <p:spPr bwMode="auto">
          <a:xfrm>
            <a:off x="0" y="0"/>
            <a:ext cx="12191999" cy="6858000"/>
          </a:xfrm>
          <a:prstGeom prst="rect">
            <a:avLst/>
          </a:prstGeom>
        </p:spPr>
      </p:pic>
      <p:sp>
        <p:nvSpPr>
          <p:cNvPr id="1452906149" name="Title 1"/>
          <p:cNvSpPr>
            <a:spLocks noGrp="1"/>
          </p:cNvSpPr>
          <p:nvPr>
            <p:ph type="title"/>
          </p:nvPr>
        </p:nvSpPr>
        <p:spPr bwMode="auto">
          <a:xfrm>
            <a:off x="838197" y="760676"/>
            <a:ext cx="10515600" cy="1325562"/>
          </a:xfrm>
        </p:spPr>
        <p:txBody>
          <a:bodyPr/>
          <a:lstStyle/>
          <a:p>
            <a:pPr>
              <a:defRPr/>
            </a:pPr>
            <a:r>
              <a:rPr lang="en-US" sz="4400" b="0" i="0" u="none" strike="noStrike" cap="none" spc="0">
                <a:solidFill>
                  <a:schemeClr val="bg1"/>
                </a:solidFill>
                <a:latin typeface="Arial Black"/>
                <a:cs typeface="Arial Black"/>
              </a:rPr>
              <a:t>Thank You!</a:t>
            </a:r>
            <a:endParaRPr>
              <a:solidFill>
                <a:schemeClr val="bg1"/>
              </a:solidFill>
              <a:latin typeface="Arial Black"/>
              <a:cs typeface="Arial Black"/>
            </a:endParaRPr>
          </a:p>
        </p:txBody>
      </p:sp>
      <p:sp>
        <p:nvSpPr>
          <p:cNvPr id="1324020673" name="Title 1"/>
          <p:cNvSpPr>
            <a:spLocks noGrp="1"/>
          </p:cNvSpPr>
          <p:nvPr>
            <p:ph type="title"/>
          </p:nvPr>
        </p:nvSpPr>
        <p:spPr bwMode="auto">
          <a:xfrm flipH="0" flipV="0">
            <a:off x="9145357" y="2981238"/>
            <a:ext cx="2050949" cy="750072"/>
          </a:xfrm>
        </p:spPr>
        <p:txBody>
          <a:bodyPr/>
          <a:lstStyle/>
          <a:p>
            <a:pPr algn="ctr">
              <a:defRPr/>
            </a:pPr>
            <a:r>
              <a:rPr lang="en-US" sz="2000" b="0" i="0" u="none" strike="noStrike" cap="none" spc="0">
                <a:solidFill>
                  <a:schemeClr val="bg1"/>
                </a:solidFill>
                <a:latin typeface="Arial Black"/>
                <a:cs typeface="Arial Black"/>
              </a:rPr>
              <a:t>Open Source</a:t>
            </a:r>
            <a:br>
              <a:rPr lang="en-US" sz="2000" b="0" i="0" u="none" strike="noStrike" cap="none" spc="0">
                <a:solidFill>
                  <a:schemeClr val="bg1"/>
                </a:solidFill>
                <a:latin typeface="Arial Black"/>
                <a:cs typeface="Arial Black"/>
              </a:rPr>
            </a:br>
            <a:r>
              <a:rPr lang="en-US" sz="2000" b="0" i="0" u="none" strike="noStrike" cap="none" spc="0">
                <a:solidFill>
                  <a:schemeClr val="bg1"/>
                </a:solidFill>
                <a:latin typeface="Arial Black"/>
                <a:cs typeface="Arial Black"/>
              </a:rPr>
              <a:t>Presentation</a:t>
            </a:r>
            <a:endParaRPr>
              <a:solidFill>
                <a:schemeClr val="bg1"/>
              </a:solidFill>
              <a:latin typeface="Arial Black"/>
              <a:cs typeface="Arial Black"/>
            </a:endParaRPr>
          </a:p>
        </p:txBody>
      </p:sp>
      <p:grpSp>
        <p:nvGrpSpPr>
          <p:cNvPr id="1700278325" name=""/>
          <p:cNvGrpSpPr/>
          <p:nvPr/>
        </p:nvGrpSpPr>
        <p:grpSpPr bwMode="auto">
          <a:xfrm flipH="0" flipV="0">
            <a:off x="9079717" y="414375"/>
            <a:ext cx="2182230" cy="2191401"/>
            <a:chOff x="0" y="0"/>
            <a:chExt cx="2182230" cy="2191401"/>
          </a:xfrm>
        </p:grpSpPr>
        <p:grpSp>
          <p:nvGrpSpPr>
            <p:cNvPr id="1298020362" name=""/>
            <p:cNvGrpSpPr/>
            <p:nvPr/>
          </p:nvGrpSpPr>
          <p:grpSpPr bwMode="auto">
            <a:xfrm flipH="0" flipV="0">
              <a:off x="211783" y="432741"/>
              <a:ext cx="1758658" cy="1758658"/>
              <a:chOff x="0" y="0"/>
              <a:chExt cx="1758658" cy="1758658"/>
            </a:xfrm>
          </p:grpSpPr>
          <p:sp>
            <p:nvSpPr>
              <p:cNvPr id="1080885359" name=""/>
              <p:cNvSpPr/>
              <p:nvPr/>
            </p:nvSpPr>
            <p:spPr bwMode="auto">
              <a:xfrm rot="0" flipH="0" flipV="0">
                <a:off x="0" y="0"/>
                <a:ext cx="1758660" cy="1758660"/>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708972689" name=""/>
              <p:cNvPicPr>
                <a:picLocks noChangeAspect="1"/>
              </p:cNvPicPr>
              <p:nvPr/>
            </p:nvPicPr>
            <p:blipFill>
              <a:blip r:embed="rId4"/>
              <a:stretch/>
            </p:blipFill>
            <p:spPr bwMode="auto">
              <a:xfrm>
                <a:off x="276358" y="276358"/>
                <a:ext cx="1205937" cy="1205937"/>
              </a:xfrm>
              <a:prstGeom prst="rect">
                <a:avLst/>
              </a:prstGeom>
            </p:spPr>
          </p:pic>
        </p:grpSp>
        <p:pic>
          <p:nvPicPr>
            <p:cNvPr id="2133666745" name=""/>
            <p:cNvPicPr>
              <a:picLocks noChangeAspect="1"/>
            </p:cNvPicPr>
            <p:nvPr/>
          </p:nvPicPr>
          <p:blipFill>
            <a:blip r:embed="rId5"/>
            <a:stretch/>
          </p:blipFill>
          <p:spPr bwMode="auto">
            <a:xfrm flipH="0" flipV="0">
              <a:off x="0" y="0"/>
              <a:ext cx="2182231" cy="228815"/>
            </a:xfrm>
            <a:prstGeom prst="rect">
              <a:avLst/>
            </a:prstGeom>
          </p:spPr>
        </p:pic>
      </p:grpSp>
      <p:pic>
        <p:nvPicPr>
          <p:cNvPr id="1090822551" name=""/>
          <p:cNvPicPr>
            <a:picLocks noChangeAspect="1"/>
          </p:cNvPicPr>
          <p:nvPr/>
        </p:nvPicPr>
        <p:blipFill>
          <a:blip r:embed="rId6"/>
          <a:stretch/>
        </p:blipFill>
        <p:spPr bwMode="auto">
          <a:xfrm>
            <a:off x="560568" y="5880515"/>
            <a:ext cx="2857500" cy="428625"/>
          </a:xfrm>
          <a:prstGeom prst="rect">
            <a:avLst/>
          </a:prstGeom>
        </p:spPr>
      </p:pic>
      <p:sp>
        <p:nvSpPr>
          <p:cNvPr id="1801185351" name=""/>
          <p:cNvSpPr/>
          <p:nvPr/>
        </p:nvSpPr>
        <p:spPr bwMode="auto">
          <a:xfrm rot="0" flipH="0" flipV="0">
            <a:off x="9281832" y="3776120"/>
            <a:ext cx="1777999" cy="1777999"/>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12534428" name=""/>
          <p:cNvSpPr txBox="1"/>
          <p:nvPr/>
        </p:nvSpPr>
        <p:spPr bwMode="auto">
          <a:xfrm flipH="0" flipV="0">
            <a:off x="11187666" y="6294856"/>
            <a:ext cx="91254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29.</a:t>
            </a:r>
            <a:endParaRPr sz="2600">
              <a:solidFill>
                <a:schemeClr val="bg1"/>
              </a:solidFill>
              <a:latin typeface="Arial Black"/>
              <a:cs typeface="Arial Black"/>
            </a:endParaRPr>
          </a:p>
        </p:txBody>
      </p:sp>
      <p:sp>
        <p:nvSpPr>
          <p:cNvPr id="961868057" name=""/>
          <p:cNvSpPr/>
          <p:nvPr/>
        </p:nvSpPr>
        <p:spPr bwMode="auto">
          <a:xfrm rot="0" flipH="0" flipV="0">
            <a:off x="964094" y="2102780"/>
            <a:ext cx="7072669" cy="3301918"/>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321794480" name=""/>
          <p:cNvPicPr>
            <a:picLocks noChangeAspect="1"/>
          </p:cNvPicPr>
          <p:nvPr/>
        </p:nvPicPr>
        <p:blipFill>
          <a:blip r:embed="rId7"/>
          <a:stretch/>
        </p:blipFill>
        <p:spPr bwMode="auto">
          <a:xfrm flipH="0" flipV="0">
            <a:off x="5053430" y="2454377"/>
            <a:ext cx="2598724" cy="2598724"/>
          </a:xfrm>
          <a:prstGeom prst="rect">
            <a:avLst/>
          </a:prstGeom>
        </p:spPr>
      </p:pic>
      <p:pic>
        <p:nvPicPr>
          <p:cNvPr id="1424246213" name=""/>
          <p:cNvPicPr>
            <a:picLocks noChangeAspect="1"/>
          </p:cNvPicPr>
          <p:nvPr/>
        </p:nvPicPr>
        <p:blipFill>
          <a:blip r:embed="rId8"/>
          <a:srcRect l="2961" t="11569" r="0" b="5224"/>
          <a:stretch/>
        </p:blipFill>
        <p:spPr bwMode="auto">
          <a:xfrm flipH="0" flipV="0">
            <a:off x="2962664" y="2304957"/>
            <a:ext cx="1741190" cy="2962572"/>
          </a:xfrm>
          <a:prstGeom prst="rect">
            <a:avLst/>
          </a:prstGeom>
        </p:spPr>
      </p:pic>
      <p:sp>
        <p:nvSpPr>
          <p:cNvPr id="762865616" name="Content Placeholder 2"/>
          <p:cNvSpPr>
            <a:spLocks noGrp="1"/>
          </p:cNvSpPr>
          <p:nvPr>
            <p:ph idx="1"/>
          </p:nvPr>
        </p:nvSpPr>
        <p:spPr bwMode="auto">
          <a:xfrm flipH="0" flipV="0">
            <a:off x="1211211" y="2981239"/>
            <a:ext cx="1682167" cy="1305893"/>
          </a:xfrm>
        </p:spPr>
        <p:txBody>
          <a:bodyPr vertOverflow="overflow" horzOverflow="overflow" vert="horz" wrap="square" lIns="91440" tIns="45720" rIns="91440" bIns="45720" numCol="1" spcCol="0" rtlCol="0" fromWordArt="0" anchor="t" anchorCtr="0" forceAA="0" upright="0" compatLnSpc="0">
            <a:normAutofit fontScale="65000" lnSpcReduction="7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pic>
        <p:nvPicPr>
          <p:cNvPr id="1741525147" name=""/>
          <p:cNvPicPr>
            <a:picLocks noChangeAspect="1"/>
          </p:cNvPicPr>
          <p:nvPr/>
        </p:nvPicPr>
        <p:blipFill>
          <a:blip r:embed="rId9"/>
          <a:stretch/>
        </p:blipFill>
        <p:spPr bwMode="auto">
          <a:xfrm>
            <a:off x="9561232" y="4048328"/>
            <a:ext cx="1219199" cy="12191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2300679" name=""/>
          <p:cNvPicPr>
            <a:picLocks noChangeAspect="1"/>
          </p:cNvPicPr>
          <p:nvPr/>
        </p:nvPicPr>
        <p:blipFill>
          <a:blip r:embed="rId3"/>
          <a:stretch/>
        </p:blipFill>
        <p:spPr bwMode="auto">
          <a:xfrm>
            <a:off x="0" y="0"/>
            <a:ext cx="12191998" cy="6858000"/>
          </a:xfrm>
          <a:prstGeom prst="rect">
            <a:avLst/>
          </a:prstGeom>
        </p:spPr>
      </p:pic>
      <p:pic>
        <p:nvPicPr>
          <p:cNvPr id="1901564839" name=""/>
          <p:cNvPicPr>
            <a:picLocks noChangeAspect="1"/>
          </p:cNvPicPr>
          <p:nvPr/>
        </p:nvPicPr>
        <p:blipFill>
          <a:blip r:embed="rId4"/>
          <a:stretch/>
        </p:blipFill>
        <p:spPr bwMode="auto">
          <a:xfrm>
            <a:off x="0" y="0"/>
            <a:ext cx="12191998" cy="6858000"/>
          </a:xfrm>
          <a:prstGeom prst="rect">
            <a:avLst/>
          </a:prstGeom>
        </p:spPr>
      </p:pic>
      <p:sp>
        <p:nvSpPr>
          <p:cNvPr id="859241450"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106297163" name=""/>
          <p:cNvPicPr>
            <a:picLocks noChangeAspect="1"/>
          </p:cNvPicPr>
          <p:nvPr/>
        </p:nvPicPr>
        <p:blipFill>
          <a:blip r:embed="rId5"/>
          <a:stretch/>
        </p:blipFill>
        <p:spPr bwMode="auto">
          <a:xfrm flipH="0" flipV="0">
            <a:off x="705767" y="6398198"/>
            <a:ext cx="1966732" cy="295008"/>
          </a:xfrm>
          <a:prstGeom prst="rect">
            <a:avLst/>
          </a:prstGeom>
        </p:spPr>
      </p:pic>
      <p:sp>
        <p:nvSpPr>
          <p:cNvPr id="1053409379" name="Title 1"/>
          <p:cNvSpPr>
            <a:spLocks noGrp="1"/>
          </p:cNvSpPr>
          <p:nvPr>
            <p:ph type="title"/>
          </p:nvPr>
        </p:nvSpPr>
        <p:spPr bwMode="auto">
          <a:xfrm flipH="0" flipV="0">
            <a:off x="838197" y="1043665"/>
            <a:ext cx="11353798"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The </a:t>
            </a:r>
            <a:r>
              <a:rPr lang="en-US" sz="3200" b="0" i="0" u="none" strike="noStrike" cap="none" spc="0">
                <a:solidFill>
                  <a:schemeClr val="tx1">
                    <a:lumMod val="75000"/>
                    <a:lumOff val="25000"/>
                  </a:schemeClr>
                </a:solidFill>
                <a:latin typeface="Arial Black"/>
                <a:cs typeface="Arial Black"/>
              </a:rPr>
              <a:t>Importance</a:t>
            </a:r>
            <a:r>
              <a:rPr lang="en-US" sz="3200" b="0" i="0" u="none" strike="noStrike" cap="none" spc="0">
                <a:solidFill>
                  <a:schemeClr val="tx1">
                    <a:lumMod val="75000"/>
                    <a:lumOff val="25000"/>
                  </a:schemeClr>
                </a:solidFill>
                <a:latin typeface="Arial"/>
                <a:cs typeface="Arial"/>
              </a:rPr>
              <a:t> of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and </a:t>
            </a:r>
            <a:r>
              <a:rPr lang="en-US" sz="3200" b="0" i="0" u="none" strike="noStrike" cap="none" spc="0">
                <a:solidFill>
                  <a:schemeClr val="tx1">
                    <a:lumMod val="75000"/>
                    <a:lumOff val="25000"/>
                  </a:schemeClr>
                </a:solidFill>
                <a:latin typeface="Arial Black"/>
                <a:cs typeface="Arial Black"/>
              </a:rPr>
              <a:t>Meshtastic</a:t>
            </a:r>
            <a:r>
              <a:rPr lang="en-US" sz="3200" b="0" i="0" u="none" strike="noStrike" cap="none" spc="0">
                <a:solidFill>
                  <a:schemeClr val="tx1">
                    <a:lumMod val="75000"/>
                    <a:lumOff val="25000"/>
                  </a:schemeClr>
                </a:solidFill>
                <a:latin typeface="Arial"/>
                <a:cs typeface="Arial"/>
              </a:rPr>
              <a:t> for </a:t>
            </a:r>
            <a:br>
              <a:rPr lang="en-US" sz="3200" b="0" i="0" u="none" strike="noStrike" cap="none" spc="0">
                <a:solidFill>
                  <a:schemeClr val="tx1">
                    <a:lumMod val="75000"/>
                    <a:lumOff val="25000"/>
                  </a:schemeClr>
                </a:solidFill>
                <a:latin typeface="Arial"/>
                <a:cs typeface="Arial"/>
              </a:rPr>
            </a:br>
            <a:r>
              <a:rPr lang="en-US" sz="3200" b="0" i="0" u="none" strike="noStrike" cap="none" spc="0">
                <a:solidFill>
                  <a:schemeClr val="tx1">
                    <a:lumMod val="75000"/>
                    <a:lumOff val="25000"/>
                  </a:schemeClr>
                </a:solidFill>
                <a:latin typeface="Arial"/>
                <a:cs typeface="Arial"/>
              </a:rPr>
              <a:t>Alternative Communication</a:t>
            </a:r>
            <a:endParaRPr sz="3600">
              <a:solidFill>
                <a:schemeClr val="tx1">
                  <a:lumMod val="75000"/>
                  <a:lumOff val="25000"/>
                </a:schemeClr>
              </a:solidFill>
              <a:latin typeface="Arial Black"/>
              <a:cs typeface="Arial Black"/>
            </a:endParaRPr>
          </a:p>
        </p:txBody>
      </p:sp>
      <p:grpSp>
        <p:nvGrpSpPr>
          <p:cNvPr id="1859536052" name=""/>
          <p:cNvGrpSpPr/>
          <p:nvPr/>
        </p:nvGrpSpPr>
        <p:grpSpPr bwMode="auto">
          <a:xfrm flipH="0" flipV="0">
            <a:off x="369479" y="2452292"/>
            <a:ext cx="11088595" cy="3083064"/>
            <a:chOff x="0" y="0"/>
            <a:chExt cx="11088595" cy="3083064"/>
          </a:xfrm>
        </p:grpSpPr>
        <p:pic>
          <p:nvPicPr>
            <p:cNvPr id="1652918931" name=""/>
            <p:cNvPicPr>
              <a:picLocks noChangeAspect="1"/>
            </p:cNvPicPr>
            <p:nvPr/>
          </p:nvPicPr>
          <p:blipFill>
            <a:blip r:embed="rId6"/>
            <a:stretch/>
          </p:blipFill>
          <p:spPr bwMode="auto">
            <a:xfrm rot="20642638" flipH="0" flipV="0">
              <a:off x="0" y="530931"/>
              <a:ext cx="1164002" cy="2451530"/>
            </a:xfrm>
            <a:prstGeom prst="rect">
              <a:avLst/>
            </a:prstGeom>
          </p:spPr>
        </p:pic>
        <p:pic>
          <p:nvPicPr>
            <p:cNvPr id="1794097398" name=""/>
            <p:cNvPicPr>
              <a:picLocks noChangeAspect="1"/>
            </p:cNvPicPr>
            <p:nvPr/>
          </p:nvPicPr>
          <p:blipFill>
            <a:blip r:embed="rId7"/>
            <a:stretch/>
          </p:blipFill>
          <p:spPr bwMode="auto">
            <a:xfrm rot="606796" flipH="0" flipV="0">
              <a:off x="929352" y="800284"/>
              <a:ext cx="2034047" cy="1600649"/>
            </a:xfrm>
            <a:prstGeom prst="rect">
              <a:avLst/>
            </a:prstGeom>
          </p:spPr>
        </p:pic>
        <p:sp>
          <p:nvSpPr>
            <p:cNvPr id="1761030114" name=""/>
            <p:cNvSpPr/>
            <p:nvPr/>
          </p:nvSpPr>
          <p:spPr bwMode="auto">
            <a:xfrm rot="14431075" flipH="0" flipV="0">
              <a:off x="1124006" y="635913"/>
              <a:ext cx="869679" cy="875736"/>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sp>
          <p:nvSpPr>
            <p:cNvPr id="499442239" name=""/>
            <p:cNvSpPr/>
            <p:nvPr/>
          </p:nvSpPr>
          <p:spPr bwMode="auto">
            <a:xfrm flipH="0" flipV="0">
              <a:off x="3159467" y="171741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pic>
          <p:nvPicPr>
            <p:cNvPr id="95871600" name=""/>
            <p:cNvPicPr>
              <a:picLocks noChangeAspect="1"/>
            </p:cNvPicPr>
            <p:nvPr/>
          </p:nvPicPr>
          <p:blipFill>
            <a:blip r:embed="rId6"/>
            <a:stretch/>
          </p:blipFill>
          <p:spPr bwMode="auto">
            <a:xfrm rot="1115032" flipH="1" flipV="0">
              <a:off x="9924592" y="631533"/>
              <a:ext cx="1164002" cy="2451530"/>
            </a:xfrm>
            <a:prstGeom prst="rect">
              <a:avLst/>
            </a:prstGeom>
          </p:spPr>
        </p:pic>
        <p:pic>
          <p:nvPicPr>
            <p:cNvPr id="1133408001" name=""/>
            <p:cNvPicPr>
              <a:picLocks noChangeAspect="1"/>
            </p:cNvPicPr>
            <p:nvPr/>
          </p:nvPicPr>
          <p:blipFill>
            <a:blip r:embed="rId7"/>
            <a:stretch/>
          </p:blipFill>
          <p:spPr bwMode="auto">
            <a:xfrm rot="20860624" flipH="0" flipV="0">
              <a:off x="7867567" y="763523"/>
              <a:ext cx="2034047" cy="1600649"/>
            </a:xfrm>
            <a:prstGeom prst="rect">
              <a:avLst/>
            </a:prstGeom>
          </p:spPr>
        </p:pic>
        <p:sp>
          <p:nvSpPr>
            <p:cNvPr id="783945826" name=""/>
            <p:cNvSpPr/>
            <p:nvPr/>
          </p:nvSpPr>
          <p:spPr bwMode="auto">
            <a:xfrm rot="13750299" flipH="0" flipV="0">
              <a:off x="9545141" y="-8472"/>
              <a:ext cx="792412" cy="809357"/>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pic>
          <p:nvPicPr>
            <p:cNvPr id="2002053442" name=""/>
            <p:cNvPicPr>
              <a:picLocks noChangeAspect="1"/>
            </p:cNvPicPr>
            <p:nvPr/>
          </p:nvPicPr>
          <p:blipFill>
            <a:blip r:embed="rId7"/>
            <a:stretch/>
          </p:blipFill>
          <p:spPr bwMode="auto">
            <a:xfrm rot="1613331" flipH="0" flipV="0">
              <a:off x="4612698" y="873703"/>
              <a:ext cx="2034047" cy="1600649"/>
            </a:xfrm>
            <a:prstGeom prst="rect">
              <a:avLst/>
            </a:prstGeom>
          </p:spPr>
        </p:pic>
        <p:sp>
          <p:nvSpPr>
            <p:cNvPr id="829110043" name=""/>
            <p:cNvSpPr/>
            <p:nvPr/>
          </p:nvSpPr>
          <p:spPr bwMode="auto">
            <a:xfrm flipH="0" flipV="0">
              <a:off x="6775079" y="186107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grpSp>
      <p:sp>
        <p:nvSpPr>
          <p:cNvPr id="422510839" name=""/>
          <p:cNvSpPr txBox="1"/>
          <p:nvPr/>
        </p:nvSpPr>
        <p:spPr bwMode="auto">
          <a:xfrm flipH="0" flipV="0">
            <a:off x="11526331" y="6294857"/>
            <a:ext cx="56559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3.</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4810557" name=""/>
          <p:cNvPicPr>
            <a:picLocks noChangeAspect="1"/>
          </p:cNvPicPr>
          <p:nvPr/>
        </p:nvPicPr>
        <p:blipFill>
          <a:blip r:embed="rId3"/>
          <a:stretch/>
        </p:blipFill>
        <p:spPr bwMode="auto">
          <a:xfrm>
            <a:off x="0" y="0"/>
            <a:ext cx="12191999" cy="6858000"/>
          </a:xfrm>
          <a:prstGeom prst="rect">
            <a:avLst/>
          </a:prstGeom>
        </p:spPr>
      </p:pic>
      <p:pic>
        <p:nvPicPr>
          <p:cNvPr id="834495291" name=""/>
          <p:cNvPicPr>
            <a:picLocks noChangeAspect="1"/>
          </p:cNvPicPr>
          <p:nvPr/>
        </p:nvPicPr>
        <p:blipFill>
          <a:blip r:embed="rId4"/>
          <a:stretch/>
        </p:blipFill>
        <p:spPr bwMode="auto">
          <a:xfrm>
            <a:off x="0" y="0"/>
            <a:ext cx="12191999" cy="6858000"/>
          </a:xfrm>
          <a:prstGeom prst="rect">
            <a:avLst/>
          </a:prstGeom>
        </p:spPr>
      </p:pic>
      <p:sp>
        <p:nvSpPr>
          <p:cNvPr id="1961805072"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29130928" name=""/>
          <p:cNvPicPr>
            <a:picLocks noChangeAspect="1"/>
          </p:cNvPicPr>
          <p:nvPr/>
        </p:nvPicPr>
        <p:blipFill>
          <a:blip r:embed="rId5"/>
          <a:stretch/>
        </p:blipFill>
        <p:spPr bwMode="auto">
          <a:xfrm flipH="0" flipV="0">
            <a:off x="705767" y="6398198"/>
            <a:ext cx="1966732" cy="295009"/>
          </a:xfrm>
          <a:prstGeom prst="rect">
            <a:avLst/>
          </a:prstGeom>
        </p:spPr>
      </p:pic>
      <p:sp>
        <p:nvSpPr>
          <p:cNvPr id="705829362" name="Title 1"/>
          <p:cNvSpPr>
            <a:spLocks noGrp="1"/>
          </p:cNvSpPr>
          <p:nvPr>
            <p:ph type="title"/>
          </p:nvPr>
        </p:nvSpPr>
        <p:spPr bwMode="auto">
          <a:xfrm flipH="0" flipV="0">
            <a:off x="838197" y="977075"/>
            <a:ext cx="10865934"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Understanding LoRa</a:t>
            </a:r>
            <a:r>
              <a:rPr lang="en-US" sz="3200" b="0" i="0" u="none" strike="noStrike" cap="none" spc="0">
                <a:solidFill>
                  <a:schemeClr val="tx1">
                    <a:lumMod val="75000"/>
                    <a:lumOff val="25000"/>
                  </a:schemeClr>
                </a:solidFill>
                <a:latin typeface="Arial"/>
                <a:cs typeface="Arial"/>
              </a:rPr>
              <a:t>: </a:t>
            </a:r>
            <a:r>
              <a:rPr lang="en-US" sz="3200" b="0" i="0" u="none" strike="noStrike" cap="none" spc="0">
                <a:solidFill>
                  <a:schemeClr val="tx1">
                    <a:lumMod val="75000"/>
                    <a:lumOff val="25000"/>
                  </a:schemeClr>
                </a:solidFill>
                <a:latin typeface="Arial"/>
                <a:cs typeface="Arial"/>
              </a:rPr>
              <a:t>Long Range, Low Power, Encrypted Communication for IoT and Beyond</a:t>
            </a:r>
            <a:endParaRPr sz="3200">
              <a:solidFill>
                <a:schemeClr val="tx1">
                  <a:lumMod val="75000"/>
                  <a:lumOff val="25000"/>
                </a:schemeClr>
              </a:solidFill>
              <a:latin typeface="Arial Black"/>
              <a:cs typeface="Arial Black"/>
            </a:endParaRPr>
          </a:p>
        </p:txBody>
      </p:sp>
      <p:pic>
        <p:nvPicPr>
          <p:cNvPr id="1658955887" name=""/>
          <p:cNvPicPr>
            <a:picLocks noChangeAspect="1"/>
          </p:cNvPicPr>
          <p:nvPr/>
        </p:nvPicPr>
        <p:blipFill>
          <a:blip r:embed="rId6"/>
          <a:stretch/>
        </p:blipFill>
        <p:spPr bwMode="auto">
          <a:xfrm flipH="0" flipV="0">
            <a:off x="6271164" y="2571905"/>
            <a:ext cx="5800387" cy="3204824"/>
          </a:xfrm>
          <a:prstGeom prst="rect">
            <a:avLst/>
          </a:prstGeom>
        </p:spPr>
      </p:pic>
      <p:pic>
        <p:nvPicPr>
          <p:cNvPr id="1189419036" name=""/>
          <p:cNvPicPr>
            <a:picLocks noChangeAspect="1"/>
          </p:cNvPicPr>
          <p:nvPr/>
        </p:nvPicPr>
        <p:blipFill>
          <a:blip r:embed="rId7"/>
          <a:stretch/>
        </p:blipFill>
        <p:spPr bwMode="auto">
          <a:xfrm flipH="0" flipV="0">
            <a:off x="989758" y="2761225"/>
            <a:ext cx="5106240" cy="2780141"/>
          </a:xfrm>
          <a:prstGeom prst="rect">
            <a:avLst/>
          </a:prstGeom>
        </p:spPr>
      </p:pic>
      <p:sp>
        <p:nvSpPr>
          <p:cNvPr id="1303006340"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4.</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25910758" name=""/>
          <p:cNvPicPr>
            <a:picLocks noChangeAspect="1"/>
          </p:cNvPicPr>
          <p:nvPr/>
        </p:nvPicPr>
        <p:blipFill>
          <a:blip r:embed="rId3"/>
          <a:stretch/>
        </p:blipFill>
        <p:spPr bwMode="auto">
          <a:xfrm>
            <a:off x="0" y="0"/>
            <a:ext cx="12191998" cy="6858000"/>
          </a:xfrm>
          <a:prstGeom prst="rect">
            <a:avLst/>
          </a:prstGeom>
        </p:spPr>
      </p:pic>
      <p:pic>
        <p:nvPicPr>
          <p:cNvPr id="1422013247" name=""/>
          <p:cNvPicPr>
            <a:picLocks noChangeAspect="1"/>
          </p:cNvPicPr>
          <p:nvPr/>
        </p:nvPicPr>
        <p:blipFill>
          <a:blip r:embed="rId4"/>
          <a:stretch/>
        </p:blipFill>
        <p:spPr bwMode="auto">
          <a:xfrm>
            <a:off x="0" y="0"/>
            <a:ext cx="12191998" cy="6858000"/>
          </a:xfrm>
          <a:prstGeom prst="rect">
            <a:avLst/>
          </a:prstGeom>
        </p:spPr>
      </p:pic>
      <p:sp>
        <p:nvSpPr>
          <p:cNvPr id="148403581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1725240" name=""/>
          <p:cNvPicPr>
            <a:picLocks noChangeAspect="1"/>
          </p:cNvPicPr>
          <p:nvPr/>
        </p:nvPicPr>
        <p:blipFill>
          <a:blip r:embed="rId5"/>
          <a:stretch/>
        </p:blipFill>
        <p:spPr bwMode="auto">
          <a:xfrm flipH="0" flipV="0">
            <a:off x="705766" y="6398197"/>
            <a:ext cx="1966731" cy="295008"/>
          </a:xfrm>
          <a:prstGeom prst="rect">
            <a:avLst/>
          </a:prstGeom>
        </p:spPr>
      </p:pic>
      <p:sp>
        <p:nvSpPr>
          <p:cNvPr id="104953404"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454944943" name=""/>
          <p:cNvPicPr>
            <a:picLocks noChangeAspect="1"/>
          </p:cNvPicPr>
          <p:nvPr/>
        </p:nvPicPr>
        <p:blipFill>
          <a:blip r:embed="rId6"/>
          <a:stretch/>
        </p:blipFill>
        <p:spPr bwMode="auto">
          <a:xfrm flipH="0" flipV="0">
            <a:off x="2725309" y="1398067"/>
            <a:ext cx="9466686" cy="4733343"/>
          </a:xfrm>
          <a:prstGeom prst="rect">
            <a:avLst/>
          </a:prstGeom>
        </p:spPr>
      </p:pic>
      <p:sp>
        <p:nvSpPr>
          <p:cNvPr id="480853797"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 Key Technology for IoT and Secure Communication</a:t>
            </a:r>
            <a:endParaRPr sz="3200">
              <a:solidFill>
                <a:schemeClr val="tx1">
                  <a:lumMod val="75000"/>
                  <a:lumOff val="25000"/>
                </a:schemeClr>
              </a:solidFill>
              <a:latin typeface="Arial"/>
              <a:cs typeface="Arial"/>
            </a:endParaRPr>
          </a:p>
        </p:txBody>
      </p:sp>
      <p:pic>
        <p:nvPicPr>
          <p:cNvPr id="1787850106" name=""/>
          <p:cNvPicPr>
            <a:picLocks noChangeAspect="1"/>
          </p:cNvPicPr>
          <p:nvPr/>
        </p:nvPicPr>
        <p:blipFill>
          <a:blip r:embed="rId7"/>
          <a:stretch/>
        </p:blipFill>
        <p:spPr bwMode="auto">
          <a:xfrm>
            <a:off x="838197" y="2302634"/>
            <a:ext cx="5514975" cy="3457575"/>
          </a:xfrm>
          <a:prstGeom prst="rect">
            <a:avLst/>
          </a:prstGeom>
        </p:spPr>
      </p:pic>
      <p:sp>
        <p:nvSpPr>
          <p:cNvPr id="405817585"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5.</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95783754" name=""/>
          <p:cNvPicPr>
            <a:picLocks noChangeAspect="1"/>
          </p:cNvPicPr>
          <p:nvPr/>
        </p:nvPicPr>
        <p:blipFill>
          <a:blip r:embed="rId3"/>
          <a:stretch/>
        </p:blipFill>
        <p:spPr bwMode="auto">
          <a:xfrm>
            <a:off x="0" y="0"/>
            <a:ext cx="12191998" cy="6858000"/>
          </a:xfrm>
          <a:prstGeom prst="rect">
            <a:avLst/>
          </a:prstGeom>
        </p:spPr>
      </p:pic>
      <p:pic>
        <p:nvPicPr>
          <p:cNvPr id="948165793" name=""/>
          <p:cNvPicPr>
            <a:picLocks noChangeAspect="1"/>
          </p:cNvPicPr>
          <p:nvPr/>
        </p:nvPicPr>
        <p:blipFill>
          <a:blip r:embed="rId4"/>
          <a:stretch/>
        </p:blipFill>
        <p:spPr bwMode="auto">
          <a:xfrm>
            <a:off x="0" y="0"/>
            <a:ext cx="12191998" cy="6858000"/>
          </a:xfrm>
          <a:prstGeom prst="rect">
            <a:avLst/>
          </a:prstGeom>
        </p:spPr>
      </p:pic>
      <p:sp>
        <p:nvSpPr>
          <p:cNvPr id="98150871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59922598" name=""/>
          <p:cNvPicPr>
            <a:picLocks noChangeAspect="1"/>
          </p:cNvPicPr>
          <p:nvPr/>
        </p:nvPicPr>
        <p:blipFill>
          <a:blip r:embed="rId5"/>
          <a:stretch/>
        </p:blipFill>
        <p:spPr bwMode="auto">
          <a:xfrm flipH="0" flipV="0">
            <a:off x="705766" y="6398197"/>
            <a:ext cx="1966731" cy="295008"/>
          </a:xfrm>
          <a:prstGeom prst="rect">
            <a:avLst/>
          </a:prstGeom>
        </p:spPr>
      </p:pic>
      <p:sp>
        <p:nvSpPr>
          <p:cNvPr id="1386670929"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Why Choose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Over </a:t>
            </a:r>
            <a:r>
              <a:rPr lang="en-US" sz="3200" b="0" i="0" u="none" strike="noStrike" cap="none" spc="0">
                <a:solidFill>
                  <a:schemeClr val="tx1">
                    <a:lumMod val="75000"/>
                    <a:lumOff val="25000"/>
                  </a:schemeClr>
                </a:solidFill>
                <a:latin typeface="Arial Black"/>
                <a:cs typeface="Arial Black"/>
              </a:rPr>
              <a:t>Ham Radio’s </a:t>
            </a:r>
            <a:r>
              <a:rPr lang="en-US" sz="3200" b="0" i="0" u="none" strike="noStrike" cap="none" spc="0">
                <a:solidFill>
                  <a:schemeClr val="tx1">
                    <a:lumMod val="75000"/>
                    <a:lumOff val="25000"/>
                  </a:schemeClr>
                </a:solidFill>
                <a:latin typeface="Arial Black"/>
                <a:cs typeface="Arial Black"/>
              </a:rPr>
              <a:t>APRS</a:t>
            </a:r>
            <a:r>
              <a:rPr lang="en-US" sz="3200" b="0" i="0" u="none" strike="noStrike" cap="none" spc="0">
                <a:solidFill>
                  <a:schemeClr val="tx1">
                    <a:lumMod val="75000"/>
                    <a:lumOff val="25000"/>
                  </a:schemeClr>
                </a:solidFill>
                <a:latin typeface="Arial"/>
                <a:cs typeface="Arial"/>
              </a:rPr>
              <a:t> for Secure Communication?</a:t>
            </a:r>
            <a:endParaRPr sz="3200">
              <a:solidFill>
                <a:schemeClr val="tx1">
                  <a:lumMod val="75000"/>
                  <a:lumOff val="25000"/>
                </a:schemeClr>
              </a:solidFill>
              <a:latin typeface="Arial"/>
              <a:cs typeface="Arial"/>
            </a:endParaRPr>
          </a:p>
        </p:txBody>
      </p:sp>
      <p:sp>
        <p:nvSpPr>
          <p:cNvPr id="1629582127"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434872861" name=""/>
          <p:cNvPicPr>
            <a:picLocks noChangeAspect="1"/>
          </p:cNvPicPr>
          <p:nvPr/>
        </p:nvPicPr>
        <p:blipFill>
          <a:blip r:embed="rId6"/>
          <a:stretch/>
        </p:blipFill>
        <p:spPr bwMode="auto">
          <a:xfrm flipH="0" flipV="0">
            <a:off x="2725310" y="1398067"/>
            <a:ext cx="9466687" cy="4733343"/>
          </a:xfrm>
          <a:prstGeom prst="rect">
            <a:avLst/>
          </a:prstGeom>
        </p:spPr>
      </p:pic>
      <p:pic>
        <p:nvPicPr>
          <p:cNvPr id="52604041" name=""/>
          <p:cNvPicPr>
            <a:picLocks noChangeAspect="1"/>
          </p:cNvPicPr>
          <p:nvPr/>
        </p:nvPicPr>
        <p:blipFill>
          <a:blip r:embed="rId7"/>
          <a:stretch/>
        </p:blipFill>
        <p:spPr bwMode="auto">
          <a:xfrm flipH="0" flipV="0">
            <a:off x="1995789" y="2595562"/>
            <a:ext cx="2096682" cy="2968902"/>
          </a:xfrm>
          <a:prstGeom prst="rect">
            <a:avLst/>
          </a:prstGeom>
        </p:spPr>
      </p:pic>
      <p:sp>
        <p:nvSpPr>
          <p:cNvPr id="1094185494"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40498283" name=""/>
          <p:cNvPicPr>
            <a:picLocks noChangeAspect="1"/>
          </p:cNvPicPr>
          <p:nvPr/>
        </p:nvPicPr>
        <p:blipFill>
          <a:blip r:embed="rId3"/>
          <a:stretch/>
        </p:blipFill>
        <p:spPr bwMode="auto">
          <a:xfrm>
            <a:off x="0" y="0"/>
            <a:ext cx="12191998" cy="6858000"/>
          </a:xfrm>
          <a:prstGeom prst="rect">
            <a:avLst/>
          </a:prstGeom>
        </p:spPr>
      </p:pic>
      <p:pic>
        <p:nvPicPr>
          <p:cNvPr id="1882775411" name=""/>
          <p:cNvPicPr>
            <a:picLocks noChangeAspect="1"/>
          </p:cNvPicPr>
          <p:nvPr/>
        </p:nvPicPr>
        <p:blipFill>
          <a:blip r:embed="rId4"/>
          <a:stretch/>
        </p:blipFill>
        <p:spPr bwMode="auto">
          <a:xfrm>
            <a:off x="0" y="0"/>
            <a:ext cx="12191998" cy="6858000"/>
          </a:xfrm>
          <a:prstGeom prst="rect">
            <a:avLst/>
          </a:prstGeom>
        </p:spPr>
      </p:pic>
      <p:sp>
        <p:nvSpPr>
          <p:cNvPr id="58482469"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349565279" name=""/>
          <p:cNvPicPr>
            <a:picLocks noChangeAspect="1"/>
          </p:cNvPicPr>
          <p:nvPr/>
        </p:nvPicPr>
        <p:blipFill>
          <a:blip r:embed="rId5"/>
          <a:stretch/>
        </p:blipFill>
        <p:spPr bwMode="auto">
          <a:xfrm flipH="0" flipV="0">
            <a:off x="705766" y="6398197"/>
            <a:ext cx="1966731" cy="295008"/>
          </a:xfrm>
          <a:prstGeom prst="rect">
            <a:avLst/>
          </a:prstGeom>
        </p:spPr>
      </p:pic>
      <p:sp>
        <p:nvSpPr>
          <p:cNvPr id="1303631544"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Introducing Meshtastic:</a:t>
            </a:r>
            <a:r>
              <a:rPr lang="en-US" sz="3200" b="0" i="0" u="none" strike="noStrike" cap="none" spc="0">
                <a:solidFill>
                  <a:schemeClr val="tx1">
                    <a:lumMod val="75000"/>
                    <a:lumOff val="25000"/>
                  </a:schemeClr>
                </a:solidFill>
                <a:latin typeface="Arial"/>
                <a:cs typeface="Arial"/>
              </a:rPr>
              <a:t> The Open-Source Solution for Decentralized Communication</a:t>
            </a:r>
            <a:endParaRPr sz="3200">
              <a:solidFill>
                <a:schemeClr val="tx1">
                  <a:lumMod val="75000"/>
                  <a:lumOff val="25000"/>
                </a:schemeClr>
              </a:solidFill>
              <a:latin typeface="Arial"/>
              <a:cs typeface="Arial"/>
            </a:endParaRPr>
          </a:p>
        </p:txBody>
      </p:sp>
      <p:sp>
        <p:nvSpPr>
          <p:cNvPr id="1171015680"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815847033" name=""/>
          <p:cNvPicPr>
            <a:picLocks noChangeAspect="1"/>
          </p:cNvPicPr>
          <p:nvPr/>
        </p:nvPicPr>
        <p:blipFill>
          <a:blip r:embed="rId6"/>
          <a:stretch/>
        </p:blipFill>
        <p:spPr bwMode="auto">
          <a:xfrm flipH="0" flipV="0">
            <a:off x="4469605" y="2579898"/>
            <a:ext cx="3032549" cy="3040658"/>
          </a:xfrm>
          <a:prstGeom prst="rect">
            <a:avLst/>
          </a:prstGeom>
        </p:spPr>
      </p:pic>
      <p:sp>
        <p:nvSpPr>
          <p:cNvPr id="1831399576" name=""/>
          <p:cNvSpPr txBox="1"/>
          <p:nvPr/>
        </p:nvSpPr>
        <p:spPr bwMode="auto">
          <a:xfrm flipH="0" flipV="0">
            <a:off x="11526330" y="6294856"/>
            <a:ext cx="56703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49152143" name=""/>
          <p:cNvPicPr>
            <a:picLocks noChangeAspect="1"/>
          </p:cNvPicPr>
          <p:nvPr/>
        </p:nvPicPr>
        <p:blipFill>
          <a:blip r:embed="rId3"/>
          <a:stretch/>
        </p:blipFill>
        <p:spPr bwMode="auto">
          <a:xfrm>
            <a:off x="0" y="0"/>
            <a:ext cx="12191998" cy="6858000"/>
          </a:xfrm>
          <a:prstGeom prst="rect">
            <a:avLst/>
          </a:prstGeom>
        </p:spPr>
      </p:pic>
      <p:pic>
        <p:nvPicPr>
          <p:cNvPr id="916475305" name=""/>
          <p:cNvPicPr>
            <a:picLocks noChangeAspect="1"/>
          </p:cNvPicPr>
          <p:nvPr/>
        </p:nvPicPr>
        <p:blipFill>
          <a:blip r:embed="rId4"/>
          <a:stretch/>
        </p:blipFill>
        <p:spPr bwMode="auto">
          <a:xfrm>
            <a:off x="0" y="0"/>
            <a:ext cx="12191998" cy="6858000"/>
          </a:xfrm>
          <a:prstGeom prst="rect">
            <a:avLst/>
          </a:prstGeom>
        </p:spPr>
      </p:pic>
      <p:sp>
        <p:nvSpPr>
          <p:cNvPr id="1115410953"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06435852" name=""/>
          <p:cNvPicPr>
            <a:picLocks noChangeAspect="1"/>
          </p:cNvPicPr>
          <p:nvPr/>
        </p:nvPicPr>
        <p:blipFill>
          <a:blip r:embed="rId5"/>
          <a:stretch/>
        </p:blipFill>
        <p:spPr bwMode="auto">
          <a:xfrm flipH="0" flipV="0">
            <a:off x="705766" y="6398197"/>
            <a:ext cx="1966731" cy="295008"/>
          </a:xfrm>
          <a:prstGeom prst="rect">
            <a:avLst/>
          </a:prstGeom>
        </p:spPr>
      </p:pic>
      <p:sp>
        <p:nvSpPr>
          <p:cNvPr id="967526355"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Choosing the </a:t>
            </a:r>
            <a:r>
              <a:rPr lang="en-US" sz="3200" b="0" i="0" u="none" strike="noStrike" cap="none" spc="0">
                <a:solidFill>
                  <a:schemeClr val="tx1">
                    <a:lumMod val="75000"/>
                    <a:lumOff val="25000"/>
                  </a:schemeClr>
                </a:solidFill>
                <a:latin typeface="Arial Black"/>
                <a:cs typeface="Arial Black"/>
              </a:rPr>
              <a:t>Right</a:t>
            </a:r>
            <a:r>
              <a:rPr lang="en-US" sz="3200" b="0" i="0" u="none" strike="noStrike" cap="none" spc="0">
                <a:solidFill>
                  <a:schemeClr val="tx1">
                    <a:lumMod val="75000"/>
                    <a:lumOff val="25000"/>
                  </a:schemeClr>
                </a:solidFill>
                <a:latin typeface="Arial"/>
                <a:cs typeface="Arial"/>
              </a:rPr>
              <a:t> LoRa/Meshtastic </a:t>
            </a:r>
            <a:r>
              <a:rPr lang="en-US" sz="3200" b="0" i="0" u="none" strike="noStrike" cap="none" spc="0">
                <a:solidFill>
                  <a:schemeClr val="tx1">
                    <a:lumMod val="75000"/>
                    <a:lumOff val="25000"/>
                  </a:schemeClr>
                </a:solidFill>
                <a:latin typeface="Arial Black"/>
                <a:cs typeface="Arial Black"/>
              </a:rPr>
              <a:t>Device</a:t>
            </a:r>
            <a:endParaRPr sz="3200">
              <a:solidFill>
                <a:schemeClr val="tx1">
                  <a:lumMod val="75000"/>
                  <a:lumOff val="25000"/>
                </a:schemeClr>
              </a:solidFill>
              <a:latin typeface="Arial"/>
              <a:cs typeface="Arial"/>
            </a:endParaRPr>
          </a:p>
        </p:txBody>
      </p:sp>
      <p:sp>
        <p:nvSpPr>
          <p:cNvPr id="1678100328"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grpSp>
        <p:nvGrpSpPr>
          <p:cNvPr id="731779598" name=""/>
          <p:cNvGrpSpPr/>
          <p:nvPr/>
        </p:nvGrpSpPr>
        <p:grpSpPr bwMode="auto">
          <a:xfrm flipH="0" flipV="0">
            <a:off x="135772" y="1857301"/>
            <a:ext cx="11737809" cy="4007662"/>
            <a:chOff x="0" y="0"/>
            <a:chExt cx="11737809" cy="4007662"/>
          </a:xfrm>
        </p:grpSpPr>
        <p:pic>
          <p:nvPicPr>
            <p:cNvPr id="1177598433" name=""/>
            <p:cNvPicPr>
              <a:picLocks noChangeAspect="1"/>
            </p:cNvPicPr>
            <p:nvPr/>
          </p:nvPicPr>
          <p:blipFill>
            <a:blip r:embed="rId6"/>
            <a:stretch/>
          </p:blipFill>
          <p:spPr bwMode="auto">
            <a:xfrm flipH="0" flipV="0">
              <a:off x="8655418" y="1502995"/>
              <a:ext cx="3082392" cy="2449314"/>
            </a:xfrm>
            <a:prstGeom prst="rect">
              <a:avLst/>
            </a:prstGeom>
          </p:spPr>
        </p:pic>
        <p:pic>
          <p:nvPicPr>
            <p:cNvPr id="1750555268" name=""/>
            <p:cNvPicPr>
              <a:picLocks noChangeAspect="1"/>
            </p:cNvPicPr>
            <p:nvPr/>
          </p:nvPicPr>
          <p:blipFill>
            <a:blip r:embed="rId7"/>
            <a:stretch/>
          </p:blipFill>
          <p:spPr bwMode="auto">
            <a:xfrm rot="1193998" flipH="0" flipV="0">
              <a:off x="2299620" y="0"/>
              <a:ext cx="2612597" cy="2055926"/>
            </a:xfrm>
            <a:prstGeom prst="rect">
              <a:avLst/>
            </a:prstGeom>
          </p:spPr>
        </p:pic>
        <p:pic>
          <p:nvPicPr>
            <p:cNvPr id="1984275120" name=""/>
            <p:cNvPicPr>
              <a:picLocks noChangeAspect="1"/>
            </p:cNvPicPr>
            <p:nvPr/>
          </p:nvPicPr>
          <p:blipFill>
            <a:blip r:embed="rId8"/>
            <a:stretch/>
          </p:blipFill>
          <p:spPr bwMode="auto">
            <a:xfrm flipH="0" flipV="0">
              <a:off x="0" y="1735141"/>
              <a:ext cx="2371435" cy="2272520"/>
            </a:xfrm>
            <a:prstGeom prst="rect">
              <a:avLst/>
            </a:prstGeom>
          </p:spPr>
        </p:pic>
        <p:pic>
          <p:nvPicPr>
            <p:cNvPr id="1572735879" name=""/>
            <p:cNvPicPr>
              <a:picLocks noChangeAspect="1"/>
            </p:cNvPicPr>
            <p:nvPr/>
          </p:nvPicPr>
          <p:blipFill>
            <a:blip r:embed="rId9"/>
            <a:stretch/>
          </p:blipFill>
          <p:spPr bwMode="auto">
            <a:xfrm rot="20985897" flipH="0" flipV="0">
              <a:off x="3805704" y="1269931"/>
              <a:ext cx="2948574" cy="2512790"/>
            </a:xfrm>
            <a:prstGeom prst="rect">
              <a:avLst/>
            </a:prstGeom>
          </p:spPr>
        </p:pic>
        <p:pic>
          <p:nvPicPr>
            <p:cNvPr id="1899423925" name=""/>
            <p:cNvPicPr>
              <a:picLocks noChangeAspect="1"/>
            </p:cNvPicPr>
            <p:nvPr/>
          </p:nvPicPr>
          <p:blipFill>
            <a:blip r:embed="rId10"/>
            <a:stretch/>
          </p:blipFill>
          <p:spPr bwMode="auto">
            <a:xfrm rot="20988819" flipH="0" flipV="0">
              <a:off x="6881600" y="212051"/>
              <a:ext cx="1591227" cy="2482315"/>
            </a:xfrm>
            <a:prstGeom prst="rect">
              <a:avLst/>
            </a:prstGeom>
          </p:spPr>
        </p:pic>
      </p:grpSp>
      <p:sp>
        <p:nvSpPr>
          <p:cNvPr id="384891139" name=""/>
          <p:cNvSpPr txBox="1"/>
          <p:nvPr/>
        </p:nvSpPr>
        <p:spPr bwMode="auto">
          <a:xfrm flipH="0" flipV="0">
            <a:off x="11526330" y="6294856"/>
            <a:ext cx="56703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8.</a:t>
            </a:r>
            <a:endParaRPr sz="2600">
              <a:solidFill>
                <a:schemeClr val="bg1"/>
              </a:solidFill>
              <a:latin typeface="Arial Black"/>
              <a:cs typeface="Arial Black"/>
            </a:endParaRPr>
          </a:p>
        </p:txBody>
      </p:sp>
      <p:sp>
        <p:nvSpPr>
          <p:cNvPr id="851316990" name="Title 1"/>
          <p:cNvSpPr>
            <a:spLocks noGrp="1"/>
          </p:cNvSpPr>
          <p:nvPr>
            <p:ph type="title"/>
          </p:nvPr>
        </p:nvSpPr>
        <p:spPr bwMode="auto">
          <a:xfrm flipH="0" flipV="0">
            <a:off x="2867436" y="2141339"/>
            <a:ext cx="2200172" cy="536703"/>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HelTec V3</a:t>
            </a:r>
            <a:endParaRPr sz="1600">
              <a:solidFill>
                <a:schemeClr val="tx1">
                  <a:lumMod val="75000"/>
                  <a:lumOff val="25000"/>
                </a:schemeClr>
              </a:solidFill>
              <a:latin typeface="Arial"/>
              <a:cs typeface="Arial"/>
            </a:endParaRPr>
          </a:p>
        </p:txBody>
      </p:sp>
      <p:sp>
        <p:nvSpPr>
          <p:cNvPr id="895183353" name="Title 1"/>
          <p:cNvSpPr>
            <a:spLocks noGrp="1"/>
          </p:cNvSpPr>
          <p:nvPr>
            <p:ph type="title"/>
          </p:nvPr>
        </p:nvSpPr>
        <p:spPr bwMode="auto">
          <a:xfrm flipH="0" flipV="0">
            <a:off x="286022" y="3160648"/>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Solar Setup</a:t>
            </a:r>
            <a:endParaRPr sz="1600">
              <a:solidFill>
                <a:schemeClr val="tx1">
                  <a:lumMod val="75000"/>
                  <a:lumOff val="25000"/>
                </a:schemeClr>
              </a:solidFill>
              <a:latin typeface="Arial"/>
              <a:cs typeface="Arial"/>
            </a:endParaRPr>
          </a:p>
        </p:txBody>
      </p:sp>
      <p:sp>
        <p:nvSpPr>
          <p:cNvPr id="1179718064" name="Title 1"/>
          <p:cNvSpPr>
            <a:spLocks noGrp="1"/>
          </p:cNvSpPr>
          <p:nvPr>
            <p:ph type="title"/>
          </p:nvPr>
        </p:nvSpPr>
        <p:spPr bwMode="auto">
          <a:xfrm flipH="0" flipV="0">
            <a:off x="5171077" y="5396952"/>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
        <p:nvSpPr>
          <p:cNvPr id="728041191" name="Title 1"/>
          <p:cNvSpPr>
            <a:spLocks noGrp="1"/>
          </p:cNvSpPr>
          <p:nvPr>
            <p:ph type="title"/>
          </p:nvPr>
        </p:nvSpPr>
        <p:spPr bwMode="auto">
          <a:xfrm flipH="0" flipV="0">
            <a:off x="6185745" y="2029924"/>
            <a:ext cx="1249356"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T-deck</a:t>
            </a:r>
            <a:endParaRPr sz="1600">
              <a:solidFill>
                <a:schemeClr val="tx1">
                  <a:lumMod val="75000"/>
                  <a:lumOff val="25000"/>
                </a:schemeClr>
              </a:solidFill>
              <a:latin typeface="Arial"/>
              <a:cs typeface="Arial"/>
            </a:endParaRPr>
          </a:p>
        </p:txBody>
      </p:sp>
      <p:sp>
        <p:nvSpPr>
          <p:cNvPr id="2075541968" name="Title 1"/>
          <p:cNvSpPr>
            <a:spLocks noGrp="1"/>
          </p:cNvSpPr>
          <p:nvPr>
            <p:ph type="title"/>
          </p:nvPr>
        </p:nvSpPr>
        <p:spPr bwMode="auto">
          <a:xfrm flipH="0" flipV="0">
            <a:off x="9899130" y="3714055"/>
            <a:ext cx="2008581"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22163532" name=""/>
          <p:cNvPicPr>
            <a:picLocks noChangeAspect="1"/>
          </p:cNvPicPr>
          <p:nvPr/>
        </p:nvPicPr>
        <p:blipFill>
          <a:blip r:embed="rId3"/>
          <a:stretch/>
        </p:blipFill>
        <p:spPr bwMode="auto">
          <a:xfrm>
            <a:off x="0" y="0"/>
            <a:ext cx="12191998" cy="6858000"/>
          </a:xfrm>
          <a:prstGeom prst="rect">
            <a:avLst/>
          </a:prstGeom>
        </p:spPr>
      </p:pic>
      <p:pic>
        <p:nvPicPr>
          <p:cNvPr id="363564341" name=""/>
          <p:cNvPicPr>
            <a:picLocks noChangeAspect="1"/>
          </p:cNvPicPr>
          <p:nvPr/>
        </p:nvPicPr>
        <p:blipFill>
          <a:blip r:embed="rId4"/>
          <a:stretch/>
        </p:blipFill>
        <p:spPr bwMode="auto">
          <a:xfrm>
            <a:off x="0" y="0"/>
            <a:ext cx="12191998" cy="6858000"/>
          </a:xfrm>
          <a:prstGeom prst="rect">
            <a:avLst/>
          </a:prstGeom>
        </p:spPr>
      </p:pic>
      <p:sp>
        <p:nvSpPr>
          <p:cNvPr id="199469357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01058494" name=""/>
          <p:cNvPicPr>
            <a:picLocks noChangeAspect="1"/>
          </p:cNvPicPr>
          <p:nvPr/>
        </p:nvPicPr>
        <p:blipFill>
          <a:blip r:embed="rId5"/>
          <a:stretch/>
        </p:blipFill>
        <p:spPr bwMode="auto">
          <a:xfrm flipH="0" flipV="0">
            <a:off x="705766" y="6398197"/>
            <a:ext cx="1966731" cy="295008"/>
          </a:xfrm>
          <a:prstGeom prst="rect">
            <a:avLst/>
          </a:prstGeom>
        </p:spPr>
      </p:pic>
      <p:sp>
        <p:nvSpPr>
          <p:cNvPr id="948366397"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lang="en-US" sz="3200" b="0" i="0" u="none" strike="noStrike" cap="none" spc="0">
                <a:solidFill>
                  <a:schemeClr val="tx1">
                    <a:lumMod val="75000"/>
                    <a:lumOff val="25000"/>
                  </a:schemeClr>
                </a:solidFill>
                <a:latin typeface="Arial Black"/>
                <a:cs typeface="Arial Black"/>
              </a:rPr>
              <a:t> </a:t>
            </a:r>
            <a:r>
              <a:rPr lang="en-US" sz="3200" b="0" i="0" u="none" strike="noStrike" cap="none" spc="0">
                <a:solidFill>
                  <a:schemeClr val="tx1">
                    <a:lumMod val="75000"/>
                    <a:lumOff val="25000"/>
                  </a:schemeClr>
                </a:solidFill>
                <a:latin typeface="Arial Black"/>
                <a:cs typeface="Arial Black"/>
              </a:rPr>
              <a:t>Power</a:t>
            </a:r>
            <a:endParaRPr sz="3200" b="0">
              <a:solidFill>
                <a:schemeClr val="tx1">
                  <a:lumMod val="75000"/>
                  <a:lumOff val="25000"/>
                </a:schemeClr>
              </a:solidFill>
              <a:latin typeface="Arial Black"/>
              <a:cs typeface="Arial Black"/>
            </a:endParaRPr>
          </a:p>
        </p:txBody>
      </p:sp>
      <p:sp>
        <p:nvSpPr>
          <p:cNvPr id="337542577" name=""/>
          <p:cNvSpPr txBox="1"/>
          <p:nvPr/>
        </p:nvSpPr>
        <p:spPr bwMode="auto">
          <a:xfrm flipH="0" flipV="0">
            <a:off x="11166498" y="6294856"/>
            <a:ext cx="9286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9.</a:t>
            </a:r>
            <a:endParaRPr sz="2600">
              <a:solidFill>
                <a:schemeClr val="bg1"/>
              </a:solidFill>
              <a:latin typeface="Arial Black"/>
              <a:cs typeface="Arial Black"/>
            </a:endParaRPr>
          </a:p>
        </p:txBody>
      </p:sp>
      <p:pic>
        <p:nvPicPr>
          <p:cNvPr id="764718100" name=""/>
          <p:cNvPicPr>
            <a:picLocks noChangeAspect="1"/>
          </p:cNvPicPr>
          <p:nvPr/>
        </p:nvPicPr>
        <p:blipFill>
          <a:blip r:embed="rId6"/>
          <a:stretch/>
        </p:blipFill>
        <p:spPr bwMode="auto">
          <a:xfrm flipH="0" flipV="0">
            <a:off x="673138" y="2152339"/>
            <a:ext cx="2031985" cy="2698772"/>
          </a:xfrm>
          <a:prstGeom prst="rect">
            <a:avLst/>
          </a:prstGeom>
        </p:spPr>
      </p:pic>
      <p:pic>
        <p:nvPicPr>
          <p:cNvPr id="1700128941" name=""/>
          <p:cNvPicPr>
            <a:picLocks noChangeAspect="1"/>
          </p:cNvPicPr>
          <p:nvPr/>
        </p:nvPicPr>
        <p:blipFill>
          <a:blip r:embed="rId7"/>
          <a:stretch/>
        </p:blipFill>
        <p:spPr bwMode="auto">
          <a:xfrm flipH="0" flipV="0">
            <a:off x="2780812" y="2152339"/>
            <a:ext cx="2046233" cy="2717695"/>
          </a:xfrm>
          <a:prstGeom prst="rect">
            <a:avLst/>
          </a:prstGeom>
        </p:spPr>
      </p:pic>
      <p:pic>
        <p:nvPicPr>
          <p:cNvPr id="1404335926" name=""/>
          <p:cNvPicPr>
            <a:picLocks noChangeAspect="1"/>
          </p:cNvPicPr>
          <p:nvPr/>
        </p:nvPicPr>
        <p:blipFill>
          <a:blip r:embed="rId8"/>
          <a:srcRect l="21540" t="17821" r="16209" b="15248"/>
          <a:stretch/>
        </p:blipFill>
        <p:spPr bwMode="auto">
          <a:xfrm flipH="0" flipV="0">
            <a:off x="4938441" y="2152339"/>
            <a:ext cx="3347393" cy="2709794"/>
          </a:xfrm>
          <a:prstGeom prst="rect">
            <a:avLst/>
          </a:prstGeom>
        </p:spPr>
      </p:pic>
      <p:pic>
        <p:nvPicPr>
          <p:cNvPr id="1127063019" name=""/>
          <p:cNvPicPr>
            <a:picLocks noChangeAspect="1"/>
          </p:cNvPicPr>
          <p:nvPr/>
        </p:nvPicPr>
        <p:blipFill>
          <a:blip r:embed="rId9"/>
          <a:srcRect l="16324" t="10904" r="8706" b="18789"/>
          <a:stretch/>
        </p:blipFill>
        <p:spPr bwMode="auto">
          <a:xfrm flipH="0" flipV="0">
            <a:off x="8346311" y="2152339"/>
            <a:ext cx="3822090" cy="2698772"/>
          </a:xfrm>
          <a:prstGeom prst="rect">
            <a:avLst/>
          </a:prstGeom>
        </p:spPr>
      </p:pic>
      <p:sp>
        <p:nvSpPr>
          <p:cNvPr id="1566544522" name="Title 1"/>
          <p:cNvSpPr>
            <a:spLocks noGrp="1"/>
          </p:cNvSpPr>
          <p:nvPr>
            <p:ph type="title"/>
          </p:nvPr>
        </p:nvSpPr>
        <p:spPr bwMode="auto">
          <a:xfrm flipH="0" flipV="0">
            <a:off x="2973798" y="4964000"/>
            <a:ext cx="1660263"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2000" b="0" i="0" u="none" strike="noStrike" cap="none" spc="0">
                <a:solidFill>
                  <a:schemeClr val="tx1">
                    <a:lumMod val="75000"/>
                    <a:lumOff val="25000"/>
                  </a:schemeClr>
                </a:solidFill>
                <a:latin typeface="Arial Black"/>
                <a:cs typeface="Arial Black"/>
              </a:rPr>
              <a:t>Small Solar Panel</a:t>
            </a:r>
            <a:endParaRPr sz="2000">
              <a:solidFill>
                <a:schemeClr val="tx1">
                  <a:lumMod val="75000"/>
                  <a:lumOff val="25000"/>
                </a:schemeClr>
              </a:solidFill>
              <a:latin typeface="Arial"/>
              <a:cs typeface="Arial"/>
            </a:endParaRPr>
          </a:p>
        </p:txBody>
      </p:sp>
      <p:sp>
        <p:nvSpPr>
          <p:cNvPr id="443687216" name="Title 1"/>
          <p:cNvSpPr>
            <a:spLocks noGrp="1"/>
          </p:cNvSpPr>
          <p:nvPr>
            <p:ph type="title"/>
          </p:nvPr>
        </p:nvSpPr>
        <p:spPr bwMode="auto">
          <a:xfrm flipH="0" flipV="0">
            <a:off x="928509" y="4964000"/>
            <a:ext cx="1521242"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000" b="0" i="0" u="none" strike="noStrike" cap="none" spc="0">
                <a:solidFill>
                  <a:schemeClr val="tx1">
                    <a:lumMod val="75000"/>
                    <a:lumOff val="25000"/>
                  </a:schemeClr>
                </a:solidFill>
                <a:latin typeface="Arial Black"/>
                <a:cs typeface="Arial Black"/>
              </a:rPr>
              <a:t>LiPo Battery</a:t>
            </a:r>
            <a:endParaRPr sz="2000">
              <a:solidFill>
                <a:schemeClr val="tx1">
                  <a:lumMod val="75000"/>
                  <a:lumOff val="25000"/>
                </a:schemeClr>
              </a:solidFill>
              <a:latin typeface="Arial"/>
              <a:cs typeface="Arial"/>
            </a:endParaRPr>
          </a:p>
        </p:txBody>
      </p:sp>
      <p:sp>
        <p:nvSpPr>
          <p:cNvPr id="1288639656" name="Title 1"/>
          <p:cNvSpPr>
            <a:spLocks noGrp="1"/>
          </p:cNvSpPr>
          <p:nvPr>
            <p:ph type="title"/>
          </p:nvPr>
        </p:nvSpPr>
        <p:spPr bwMode="auto">
          <a:xfrm flipH="0" flipV="0">
            <a:off x="5851515" y="4964000"/>
            <a:ext cx="1664197"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Coinkite ColdPower</a:t>
            </a:r>
            <a:endParaRPr sz="2000">
              <a:solidFill>
                <a:schemeClr val="tx1">
                  <a:lumMod val="75000"/>
                  <a:lumOff val="25000"/>
                </a:schemeClr>
              </a:solidFill>
              <a:latin typeface="Arial"/>
              <a:cs typeface="Arial"/>
            </a:endParaRPr>
          </a:p>
        </p:txBody>
      </p:sp>
      <p:sp>
        <p:nvSpPr>
          <p:cNvPr id="1885432843" name="Title 1"/>
          <p:cNvSpPr>
            <a:spLocks noGrp="1"/>
          </p:cNvSpPr>
          <p:nvPr>
            <p:ph type="title"/>
          </p:nvPr>
        </p:nvSpPr>
        <p:spPr bwMode="auto">
          <a:xfrm flipH="0" flipV="0">
            <a:off x="9337772" y="4964000"/>
            <a:ext cx="1839168"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USB battery bank</a:t>
            </a:r>
            <a:endParaRPr sz="20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onlyoffice/7.3.3.49</Application>
  <DocSecurity>0</DocSecurity>
  <PresentationFormat>Widescreen</PresentationFormat>
  <Paragraphs>0</Paragraphs>
  <Slides>29</Slides>
  <Notes>29</Notes>
  <HiddenSlides>0</HiddenSlides>
  <MMClips>2</MMClips>
  <ScaleCrop>0</ScaleCrop>
  <HeadingPairs>
    <vt:vector size="4" baseType="variant">
      <vt:variant>
        <vt:lpstr>Theme</vt:lpstr>
      </vt:variant>
      <vt:variant>
        <vt:i4>1</vt:i4>
      </vt:variant>
      <vt:variant>
        <vt:lpstr>Slide Titles</vt:lpstr>
      </vt:variant>
      <vt:variant>
        <vt:i4>29</vt:i4>
      </vt:variant>
    </vt:vector>
  </HeadingPairs>
  <TitlesOfParts>
    <vt:vector size="3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Adam Malin</cp:lastModifiedBy>
  <cp:revision>41</cp:revision>
  <dcterms:modified xsi:type="dcterms:W3CDTF">2024-07-25T00:12:09Z</dcterms:modified>
  <cp:category/>
  <cp:contentStatus/>
  <cp:version/>
</cp:coreProperties>
</file>